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68" r:id="rId5"/>
    <p:sldId id="267" r:id="rId6"/>
    <p:sldId id="261" r:id="rId7"/>
    <p:sldId id="260" r:id="rId8"/>
    <p:sldId id="259" r:id="rId9"/>
    <p:sldId id="272" r:id="rId10"/>
    <p:sldId id="273" r:id="rId11"/>
    <p:sldId id="271" r:id="rId12"/>
    <p:sldId id="269" r:id="rId13"/>
    <p:sldId id="264" r:id="rId14"/>
    <p:sldId id="262" r:id="rId15"/>
    <p:sldId id="270" r:id="rId16"/>
    <p:sldId id="274" r:id="rId17"/>
    <p:sldId id="275" r:id="rId18"/>
    <p:sldId id="265" r:id="rId19"/>
    <p:sldId id="266" r:id="rId20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4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Prostokąt zaokrąglony 10"/>
          <p:cNvSpPr/>
          <p:nvPr/>
        </p:nvSpPr>
        <p:spPr>
          <a:xfrm>
            <a:off x="87313" y="69850"/>
            <a:ext cx="1201737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11"/>
          <p:cNvSpPr/>
          <p:nvPr/>
        </p:nvSpPr>
        <p:spPr>
          <a:xfrm>
            <a:off x="84138" y="1449388"/>
            <a:ext cx="12028487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12"/>
          <p:cNvSpPr/>
          <p:nvPr/>
        </p:nvSpPr>
        <p:spPr>
          <a:xfrm>
            <a:off x="84138" y="1397000"/>
            <a:ext cx="12028487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ostokąt 14"/>
          <p:cNvSpPr/>
          <p:nvPr/>
        </p:nvSpPr>
        <p:spPr>
          <a:xfrm>
            <a:off x="84138" y="2976563"/>
            <a:ext cx="12028487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4F3D6-3619-4795-B4EE-030E5428BD79}" type="datetimeFigureOut">
              <a:rPr lang="pl-PL"/>
              <a:pPr>
                <a:defRPr/>
              </a:pPr>
              <a:t>2014-12-17</a:t>
            </a:fld>
            <a:endParaRPr lang="pl-PL"/>
          </a:p>
        </p:txBody>
      </p:sp>
      <p:sp>
        <p:nvSpPr>
          <p:cNvPr id="12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12CC3-EA72-4850-9C9D-A40250521BF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D7A98-65B6-44FF-80A8-F45B572AF55C}" type="datetimeFigureOut">
              <a:rPr lang="pl-PL"/>
              <a:pPr>
                <a:defRPr/>
              </a:pPr>
              <a:t>2014-12-17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570FF-DAC1-47AE-AECD-AF157C49802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28B6C-F958-43EB-BA81-7B9BEE8F2E69}" type="datetimeFigureOut">
              <a:rPr lang="pl-PL"/>
              <a:pPr>
                <a:defRPr/>
              </a:pPr>
              <a:t>2014-12-17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65EDA-C375-476A-9D5B-E66516374FA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4F4EC-37FC-4965-9C75-F2FFAB6E2961}" type="datetimeFigureOut">
              <a:rPr lang="pl-PL"/>
              <a:pPr>
                <a:defRPr/>
              </a:pPr>
              <a:t>2014-12-17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7DC4D-3060-4466-BAEB-A7698366B60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Prostokąt zaokrąglony 10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11"/>
          <p:cNvSpPr/>
          <p:nvPr/>
        </p:nvSpPr>
        <p:spPr>
          <a:xfrm flipV="1">
            <a:off x="92075" y="2376488"/>
            <a:ext cx="1201896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12"/>
          <p:cNvSpPr/>
          <p:nvPr/>
        </p:nvSpPr>
        <p:spPr>
          <a:xfrm>
            <a:off x="92075" y="2341563"/>
            <a:ext cx="1201896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ostokąt 14"/>
          <p:cNvSpPr/>
          <p:nvPr/>
        </p:nvSpPr>
        <p:spPr>
          <a:xfrm>
            <a:off x="90488" y="2468563"/>
            <a:ext cx="12020550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E159-33DD-4654-B600-5E3C1F794A47}" type="datetimeFigureOut">
              <a:rPr lang="pl-PL"/>
              <a:pPr>
                <a:defRPr/>
              </a:pPr>
              <a:t>2014-12-17</a:t>
            </a:fld>
            <a:endParaRPr lang="pl-PL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9526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EDA99F96-2E13-4286-AB45-57D49A01FB4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A2802-6B3B-49F2-AF9A-7EB513ADE3A1}" type="datetimeFigureOut">
              <a:rPr lang="pl-PL"/>
              <a:pPr>
                <a:defRPr/>
              </a:pPr>
              <a:t>2014-12-17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90736-3DA6-41FF-99FB-B2B26769DDC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CAB3B-3BFE-4E81-BCF7-83E7074DF2CE}" type="datetimeFigureOut">
              <a:rPr lang="pl-PL"/>
              <a:pPr>
                <a:defRPr/>
              </a:pPr>
              <a:t>2014-12-17</a:t>
            </a:fld>
            <a:endParaRPr lang="pl-PL"/>
          </a:p>
        </p:txBody>
      </p:sp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0B5C8-EAEC-4498-9203-55E2E1585AB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58215-F868-422A-B2CF-3CADB0ACDF92}" type="datetimeFigureOut">
              <a:rPr lang="pl-PL"/>
              <a:pPr>
                <a:defRPr/>
              </a:pPr>
              <a:t>2014-12-17</a:t>
            </a:fld>
            <a:endParaRPr lang="pl-PL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8E915-74E9-4281-9F52-E7220067FE9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FC6A1-09D3-426C-8B5D-2BADDA0F78E0}" type="datetimeFigureOut">
              <a:rPr lang="pl-PL"/>
              <a:pPr>
                <a:defRPr/>
              </a:pPr>
              <a:t>2014-12-17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140A0-49BE-4153-9F61-FF530C39404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Prostokąt zaokrąglony 10"/>
          <p:cNvSpPr/>
          <p:nvPr/>
        </p:nvSpPr>
        <p:spPr>
          <a:xfrm>
            <a:off x="85725" y="69850"/>
            <a:ext cx="1201737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88A3F-1D57-4161-90D3-1C071550272E}" type="datetimeFigureOut">
              <a:rPr lang="pl-PL"/>
              <a:pPr>
                <a:defRPr/>
              </a:pPr>
              <a:t>2014-12-17</a:t>
            </a:fld>
            <a:endParaRPr lang="pl-PL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DCA4F-D81F-4B32-BB32-639FCE46D36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9"/>
          <p:cNvSpPr/>
          <p:nvPr/>
        </p:nvSpPr>
        <p:spPr>
          <a:xfrm flipV="1">
            <a:off x="90488" y="4683125"/>
            <a:ext cx="1200943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10"/>
          <p:cNvSpPr/>
          <p:nvPr/>
        </p:nvSpPr>
        <p:spPr>
          <a:xfrm>
            <a:off x="92075" y="4649788"/>
            <a:ext cx="12007850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11"/>
          <p:cNvSpPr/>
          <p:nvPr/>
        </p:nvSpPr>
        <p:spPr>
          <a:xfrm>
            <a:off x="92075" y="4773613"/>
            <a:ext cx="12007850" cy="492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3E8C5-9EE8-4F4B-AA1E-9F43D5FB791A}" type="datetimeFigureOut">
              <a:rPr lang="pl-PL"/>
              <a:pPr>
                <a:defRPr/>
              </a:pPr>
              <a:t>2014-12-17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9526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FE9FEA82-1760-490D-B99F-9504B5784A7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85725" y="69850"/>
            <a:ext cx="1201737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Symbol zastępczy tytułu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1029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22447E9-AAC6-46F6-B1E2-A2F7CFA6053D}" type="datetimeFigureOut">
              <a:rPr lang="pl-PL"/>
              <a:pPr>
                <a:defRPr/>
              </a:pPr>
              <a:t>2014-12-17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9526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fld id="{123DA0B9-0EC0-4DC6-B25C-90B9778AE98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5" r:id="rId2"/>
    <p:sldLayoutId id="2147483783" r:id="rId3"/>
    <p:sldLayoutId id="2147483776" r:id="rId4"/>
    <p:sldLayoutId id="2147483777" r:id="rId5"/>
    <p:sldLayoutId id="2147483778" r:id="rId6"/>
    <p:sldLayoutId id="2147483779" r:id="rId7"/>
    <p:sldLayoutId id="2147483784" r:id="rId8"/>
    <p:sldLayoutId id="2147483785" r:id="rId9"/>
    <p:sldLayoutId id="2147483780" r:id="rId10"/>
    <p:sldLayoutId id="21474837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>
                <a:latin typeface="+mj-lt"/>
              </a:rPr>
              <a:t>Maria Andrzej Faliński (</a:t>
            </a:r>
            <a:r>
              <a:rPr lang="pl-PL" dirty="0" err="1" smtClean="0">
                <a:latin typeface="+mj-lt"/>
              </a:rPr>
              <a:t>Ph.D</a:t>
            </a:r>
            <a:r>
              <a:rPr lang="pl-PL" dirty="0" smtClean="0">
                <a:latin typeface="+mj-lt"/>
              </a:rPr>
              <a:t>.)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>
              <a:latin typeface="+mj-lt"/>
            </a:endParaRP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 smtClean="0">
              <a:latin typeface="+mj-lt"/>
            </a:endParaRP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>
                <a:latin typeface="+mj-lt"/>
              </a:rPr>
              <a:t>Ljubljana 2014 </a:t>
            </a:r>
            <a:endParaRPr lang="pl-PL" dirty="0">
              <a:latin typeface="+mj-lt"/>
            </a:endParaRP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609600" y="1506538"/>
            <a:ext cx="10972800" cy="1470025"/>
          </a:xfrm>
        </p:spPr>
        <p:txBody>
          <a:bodyPr/>
          <a:lstStyle/>
          <a:p>
            <a:pPr eaLnBrk="1" hangingPunct="1"/>
            <a:r>
              <a:rPr lang="pl-PL" altLang="pl-PL" smtClean="0"/>
              <a:t>Polish Commerce Sector </a:t>
            </a:r>
            <a:br>
              <a:rPr lang="pl-PL" altLang="pl-PL" smtClean="0"/>
            </a:br>
            <a:r>
              <a:rPr lang="pl-PL" altLang="pl-PL" sz="3600" smtClean="0"/>
              <a:t>An overview of potentials and opportunities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757237"/>
          </a:xfrm>
        </p:spPr>
        <p:txBody>
          <a:bodyPr/>
          <a:lstStyle/>
          <a:p>
            <a:pPr algn="ctr" eaLnBrk="1" hangingPunct="1"/>
            <a:r>
              <a:rPr lang="pl-PL" altLang="pl-PL" b="1" smtClean="0"/>
              <a:t>Phenomena of success… (2)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219200" y="1682750"/>
            <a:ext cx="10363200" cy="43370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formulas</a:t>
            </a:r>
            <a:r>
              <a:rPr lang="pl-PL" dirty="0" smtClean="0"/>
              <a:t> of </a:t>
            </a:r>
            <a:r>
              <a:rPr lang="pl-PL" dirty="0" err="1" smtClean="0"/>
              <a:t>delicatessen</a:t>
            </a:r>
            <a:r>
              <a:rPr lang="pl-PL" dirty="0" smtClean="0"/>
              <a:t> stores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/>
              <a:t> </a:t>
            </a:r>
            <a:r>
              <a:rPr lang="pl-PL" dirty="0" smtClean="0"/>
              <a:t>     - </a:t>
            </a:r>
            <a:r>
              <a:rPr lang="pl-PL" dirty="0" err="1" smtClean="0"/>
              <a:t>traditional</a:t>
            </a:r>
            <a:r>
              <a:rPr lang="pl-PL" dirty="0" smtClean="0"/>
              <a:t> (Krakowski Kredens, „</a:t>
            </a:r>
            <a:r>
              <a:rPr lang="pl-PL" dirty="0" err="1" smtClean="0"/>
              <a:t>adverbials</a:t>
            </a:r>
            <a:r>
              <a:rPr lang="pl-PL" dirty="0" smtClean="0"/>
              <a:t>”, </a:t>
            </a:r>
            <a:r>
              <a:rPr lang="pl-PL" dirty="0" err="1" smtClean="0"/>
              <a:t>colonial</a:t>
            </a:r>
            <a:r>
              <a:rPr lang="pl-PL" dirty="0" smtClean="0"/>
              <a:t> stores) – 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/>
              <a:t> </a:t>
            </a:r>
            <a:r>
              <a:rPr lang="pl-PL" dirty="0" smtClean="0"/>
              <a:t>      </a:t>
            </a:r>
            <a:r>
              <a:rPr lang="pl-PL" dirty="0" err="1" smtClean="0"/>
              <a:t>some</a:t>
            </a:r>
            <a:r>
              <a:rPr lang="pl-PL" dirty="0" smtClean="0"/>
              <a:t> of </a:t>
            </a:r>
            <a:r>
              <a:rPr lang="pl-PL" dirty="0" err="1" smtClean="0"/>
              <a:t>franchise</a:t>
            </a:r>
            <a:r>
              <a:rPr lang="pl-PL" dirty="0" smtClean="0"/>
              <a:t> </a:t>
            </a:r>
            <a:r>
              <a:rPr lang="pl-PL" dirty="0" err="1" smtClean="0"/>
              <a:t>participants</a:t>
            </a:r>
            <a:endParaRPr lang="pl-PL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/>
              <a:t> </a:t>
            </a:r>
            <a:r>
              <a:rPr lang="pl-PL" dirty="0" smtClean="0"/>
              <a:t>     - supermarket </a:t>
            </a:r>
            <a:r>
              <a:rPr lang="pl-PL" dirty="0" err="1" smtClean="0"/>
              <a:t>concept</a:t>
            </a:r>
            <a:r>
              <a:rPr lang="pl-PL" dirty="0" smtClean="0"/>
              <a:t> (Piotr i Paweł, Alma)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 </a:t>
            </a:r>
            <a:r>
              <a:rPr lang="pl-PL" dirty="0" err="1" smtClean="0"/>
              <a:t>Pivotal</a:t>
            </a:r>
            <a:r>
              <a:rPr lang="pl-PL" dirty="0" smtClean="0"/>
              <a:t> role of PL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premium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endParaRPr lang="pl-PL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 </a:t>
            </a:r>
            <a:r>
              <a:rPr lang="pl-PL" dirty="0" err="1" smtClean="0"/>
              <a:t>Complementary</a:t>
            </a:r>
            <a:r>
              <a:rPr lang="pl-PL" dirty="0" smtClean="0"/>
              <a:t> </a:t>
            </a:r>
            <a:r>
              <a:rPr lang="pl-PL" dirty="0" err="1" smtClean="0"/>
              <a:t>mission</a:t>
            </a:r>
            <a:r>
              <a:rPr lang="pl-PL" dirty="0" smtClean="0"/>
              <a:t> to </a:t>
            </a:r>
            <a:r>
              <a:rPr lang="pl-PL" dirty="0" err="1" smtClean="0"/>
              <a:t>discounters</a:t>
            </a:r>
            <a:r>
              <a:rPr lang="pl-PL" dirty="0" smtClean="0"/>
              <a:t> and </a:t>
            </a:r>
            <a:r>
              <a:rPr lang="pl-PL" dirty="0" err="1" smtClean="0"/>
              <a:t>hypermarkets</a:t>
            </a:r>
            <a:r>
              <a:rPr lang="pl-PL" dirty="0" smtClean="0"/>
              <a:t> (to </a:t>
            </a:r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extent</a:t>
            </a:r>
            <a:r>
              <a:rPr lang="pl-PL" dirty="0" smtClean="0"/>
              <a:t>) 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 </a:t>
            </a:r>
            <a:r>
              <a:rPr lang="pl-PL" dirty="0" err="1" smtClean="0"/>
              <a:t>Vintage</a:t>
            </a:r>
            <a:r>
              <a:rPr lang="pl-PL" dirty="0" smtClean="0"/>
              <a:t> </a:t>
            </a:r>
            <a:r>
              <a:rPr lang="pl-PL" dirty="0" err="1" smtClean="0"/>
              <a:t>discounting</a:t>
            </a:r>
            <a:r>
              <a:rPr lang="pl-PL" dirty="0" smtClean="0"/>
              <a:t> vs </a:t>
            </a:r>
            <a:r>
              <a:rPr lang="pl-PL" dirty="0" err="1" smtClean="0"/>
              <a:t>vintage-prestige</a:t>
            </a:r>
            <a:r>
              <a:rPr lang="pl-PL" dirty="0" smtClean="0"/>
              <a:t> </a:t>
            </a:r>
            <a:r>
              <a:rPr lang="pl-PL" dirty="0" err="1" smtClean="0"/>
              <a:t>ofering</a:t>
            </a:r>
            <a:r>
              <a:rPr lang="pl-PL" dirty="0" smtClean="0"/>
              <a:t>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838200" y="128588"/>
            <a:ext cx="10515600" cy="863600"/>
          </a:xfrm>
        </p:spPr>
        <p:txBody>
          <a:bodyPr/>
          <a:lstStyle/>
          <a:p>
            <a:pPr eaLnBrk="1" hangingPunct="1"/>
            <a:r>
              <a:rPr lang="pl-PL" altLang="pl-PL" smtClean="0"/>
              <a:t>                  </a:t>
            </a:r>
            <a:r>
              <a:rPr lang="pl-PL" altLang="pl-PL" b="1" smtClean="0"/>
              <a:t>Phenomena of success…(3)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38200" y="1352550"/>
            <a:ext cx="10515600" cy="550545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200" dirty="0" smtClean="0"/>
              <a:t>Poland </a:t>
            </a:r>
            <a:r>
              <a:rPr lang="pl-PL" sz="2200" dirty="0" err="1" smtClean="0"/>
              <a:t>has</a:t>
            </a:r>
            <a:r>
              <a:rPr lang="pl-PL" sz="2200" dirty="0" smtClean="0"/>
              <a:t> </a:t>
            </a:r>
            <a:r>
              <a:rPr lang="pl-PL" sz="2200" dirty="0" err="1" smtClean="0"/>
              <a:t>retained</a:t>
            </a:r>
            <a:r>
              <a:rPr lang="pl-PL" sz="2200" dirty="0" smtClean="0"/>
              <a:t> and </a:t>
            </a:r>
            <a:r>
              <a:rPr lang="pl-PL" sz="2200" dirty="0" err="1" smtClean="0"/>
              <a:t>modernized</a:t>
            </a:r>
            <a:r>
              <a:rPr lang="pl-PL" sz="2200" dirty="0" smtClean="0"/>
              <a:t> a </a:t>
            </a:r>
            <a:r>
              <a:rPr lang="pl-PL" sz="2200" dirty="0" err="1" smtClean="0"/>
              <a:t>huge</a:t>
            </a:r>
            <a:r>
              <a:rPr lang="pl-PL" sz="2200" dirty="0" smtClean="0"/>
              <a:t> numer of </a:t>
            </a:r>
            <a:r>
              <a:rPr lang="pl-PL" sz="2200" dirty="0" err="1" smtClean="0"/>
              <a:t>traditional</a:t>
            </a:r>
            <a:r>
              <a:rPr lang="pl-PL" sz="2200" dirty="0" smtClean="0"/>
              <a:t> stores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200" dirty="0" err="1" smtClean="0"/>
              <a:t>The</a:t>
            </a:r>
            <a:r>
              <a:rPr lang="pl-PL" sz="2200" dirty="0" smtClean="0"/>
              <a:t> wholesale </a:t>
            </a:r>
            <a:r>
              <a:rPr lang="pl-PL" sz="2200" dirty="0" err="1" smtClean="0"/>
              <a:t>performes</a:t>
            </a:r>
            <a:r>
              <a:rPr lang="pl-PL" sz="2200" dirty="0" smtClean="0"/>
              <a:t> as a </a:t>
            </a:r>
            <a:r>
              <a:rPr lang="pl-PL" sz="2200" dirty="0" err="1" smtClean="0"/>
              <a:t>main</a:t>
            </a:r>
            <a:r>
              <a:rPr lang="pl-PL" sz="2200" dirty="0" smtClean="0"/>
              <a:t> integrator  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200" dirty="0" err="1" smtClean="0"/>
              <a:t>Pricing</a:t>
            </a:r>
            <a:r>
              <a:rPr lang="pl-PL" sz="2200" dirty="0" smtClean="0"/>
              <a:t> </a:t>
            </a:r>
            <a:r>
              <a:rPr lang="pl-PL" sz="2200" dirty="0" err="1" smtClean="0"/>
              <a:t>differences</a:t>
            </a:r>
            <a:r>
              <a:rPr lang="pl-PL" sz="2200" dirty="0" smtClean="0"/>
              <a:t> </a:t>
            </a:r>
            <a:r>
              <a:rPr lang="pl-PL" sz="2200" dirty="0" err="1" smtClean="0"/>
              <a:t>among</a:t>
            </a:r>
            <a:r>
              <a:rPr lang="pl-PL" sz="2200" dirty="0" smtClean="0"/>
              <a:t> </a:t>
            </a:r>
            <a:r>
              <a:rPr lang="pl-PL" sz="2200" dirty="0" err="1" smtClean="0"/>
              <a:t>formats</a:t>
            </a:r>
            <a:r>
              <a:rPr lang="pl-PL" sz="2200" dirty="0" smtClean="0"/>
              <a:t> </a:t>
            </a:r>
            <a:r>
              <a:rPr lang="pl-PL" sz="2200" dirty="0" err="1" smtClean="0"/>
              <a:t>does</a:t>
            </a:r>
            <a:r>
              <a:rPr lang="pl-PL" sz="2200" dirty="0" smtClean="0"/>
              <a:t> not </a:t>
            </a:r>
            <a:r>
              <a:rPr lang="pl-PL" sz="2200" dirty="0" err="1" smtClean="0"/>
              <a:t>excede</a:t>
            </a:r>
            <a:r>
              <a:rPr lang="pl-PL" sz="2200" dirty="0" smtClean="0"/>
              <a:t> 15% - </a:t>
            </a:r>
            <a:r>
              <a:rPr lang="pl-PL" sz="2200" dirty="0" err="1" smtClean="0"/>
              <a:t>including</a:t>
            </a:r>
            <a:r>
              <a:rPr lang="pl-PL" sz="2200" dirty="0" smtClean="0"/>
              <a:t> stores </a:t>
            </a:r>
            <a:r>
              <a:rPr lang="pl-PL" sz="2200" dirty="0" err="1" smtClean="0"/>
              <a:t>below</a:t>
            </a:r>
            <a:r>
              <a:rPr lang="pl-PL" sz="2200" dirty="0" smtClean="0"/>
              <a:t> 300 </a:t>
            </a:r>
            <a:r>
              <a:rPr lang="pl-PL" sz="2200" dirty="0" err="1" smtClean="0"/>
              <a:t>sqm</a:t>
            </a:r>
            <a:r>
              <a:rPr lang="pl-PL" sz="2200" dirty="0" smtClean="0"/>
              <a:t> 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sz="2200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200" dirty="0" err="1" smtClean="0"/>
              <a:t>There</a:t>
            </a:r>
            <a:r>
              <a:rPr lang="pl-PL" sz="2200" dirty="0" smtClean="0"/>
              <a:t> </a:t>
            </a:r>
            <a:r>
              <a:rPr lang="pl-PL" sz="2200" dirty="0" err="1" smtClean="0"/>
              <a:t>is</a:t>
            </a:r>
            <a:r>
              <a:rPr lang="pl-PL" sz="2200" dirty="0" smtClean="0"/>
              <a:t> ca. 950 </a:t>
            </a:r>
            <a:r>
              <a:rPr lang="pl-PL" sz="2200" dirty="0" err="1" smtClean="0"/>
              <a:t>franchise</a:t>
            </a:r>
            <a:r>
              <a:rPr lang="pl-PL" sz="2200" dirty="0" smtClean="0"/>
              <a:t> </a:t>
            </a:r>
            <a:r>
              <a:rPr lang="pl-PL" sz="2200" dirty="0" err="1" smtClean="0"/>
              <a:t>systems</a:t>
            </a:r>
            <a:r>
              <a:rPr lang="pl-PL" sz="2200" dirty="0" smtClean="0"/>
              <a:t> in the market to </a:t>
            </a:r>
            <a:r>
              <a:rPr lang="pl-PL" sz="2200" dirty="0" err="1" smtClean="0"/>
              <a:t>integrate</a:t>
            </a:r>
            <a:r>
              <a:rPr lang="pl-PL" sz="2200" dirty="0" smtClean="0"/>
              <a:t>: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200" dirty="0" smtClean="0"/>
              <a:t>      - </a:t>
            </a:r>
            <a:r>
              <a:rPr lang="pl-PL" sz="2200" dirty="0" err="1" smtClean="0"/>
              <a:t>ca</a:t>
            </a:r>
            <a:r>
              <a:rPr lang="pl-PL" sz="2200" dirty="0" smtClean="0"/>
              <a:t>. 60.000 stores </a:t>
            </a:r>
            <a:r>
              <a:rPr lang="pl-PL" sz="2200" dirty="0" err="1" smtClean="0"/>
              <a:t>among</a:t>
            </a:r>
            <a:r>
              <a:rPr lang="pl-PL" sz="2200" dirty="0" smtClean="0"/>
              <a:t> </a:t>
            </a:r>
            <a:r>
              <a:rPr lang="pl-PL" sz="2200" dirty="0" err="1" smtClean="0"/>
              <a:t>which</a:t>
            </a:r>
            <a:r>
              <a:rPr lang="pl-PL" sz="2200" dirty="0" smtClean="0"/>
              <a:t> 2/3 </a:t>
            </a:r>
            <a:r>
              <a:rPr lang="pl-PL" sz="2200" dirty="0" err="1" smtClean="0"/>
              <a:t>sell</a:t>
            </a:r>
            <a:r>
              <a:rPr lang="pl-PL" sz="2200" dirty="0" smtClean="0"/>
              <a:t> food </a:t>
            </a:r>
            <a:r>
              <a:rPr lang="pl-PL" sz="2200" dirty="0" err="1" smtClean="0"/>
              <a:t>taking</a:t>
            </a:r>
            <a:r>
              <a:rPr lang="pl-PL" sz="2200" dirty="0" smtClean="0"/>
              <a:t> </a:t>
            </a:r>
            <a:r>
              <a:rPr lang="pl-PL" sz="2200" dirty="0" smtClean="0">
                <a:solidFill>
                  <a:srgbClr val="FF0000"/>
                </a:solidFill>
              </a:rPr>
              <a:t>7% of </a:t>
            </a:r>
            <a:r>
              <a:rPr lang="pl-PL" sz="2200" dirty="0" err="1" smtClean="0">
                <a:solidFill>
                  <a:srgbClr val="FF0000"/>
                </a:solidFill>
              </a:rPr>
              <a:t>food</a:t>
            </a:r>
            <a:r>
              <a:rPr lang="pl-PL" sz="2200" dirty="0" smtClean="0">
                <a:solidFill>
                  <a:srgbClr val="FF0000"/>
                </a:solidFill>
              </a:rPr>
              <a:t> </a:t>
            </a:r>
            <a:r>
              <a:rPr lang="pl-PL" sz="2200" dirty="0" err="1" smtClean="0">
                <a:solidFill>
                  <a:srgbClr val="FF0000"/>
                </a:solidFill>
              </a:rPr>
              <a:t>market</a:t>
            </a:r>
            <a:endParaRPr lang="pl-PL" sz="22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200" dirty="0" smtClean="0"/>
              <a:t>      - </a:t>
            </a:r>
            <a:r>
              <a:rPr lang="pl-PL" sz="2200" dirty="0" err="1" smtClean="0"/>
              <a:t>average</a:t>
            </a:r>
            <a:r>
              <a:rPr lang="pl-PL" sz="2200" dirty="0" smtClean="0"/>
              <a:t> </a:t>
            </a:r>
            <a:r>
              <a:rPr lang="pl-PL" sz="2200" dirty="0" err="1" smtClean="0"/>
              <a:t>area</a:t>
            </a:r>
            <a:r>
              <a:rPr lang="pl-PL" sz="2200" dirty="0" smtClean="0"/>
              <a:t> of </a:t>
            </a:r>
            <a:r>
              <a:rPr lang="pl-PL" sz="2200" dirty="0" err="1" smtClean="0"/>
              <a:t>franchise-store</a:t>
            </a:r>
            <a:r>
              <a:rPr lang="pl-PL" sz="2200" dirty="0" smtClean="0"/>
              <a:t> </a:t>
            </a:r>
            <a:r>
              <a:rPr lang="pl-PL" sz="2200" dirty="0" err="1" smtClean="0"/>
              <a:t>is</a:t>
            </a:r>
            <a:r>
              <a:rPr lang="pl-PL" sz="2200" dirty="0" smtClean="0"/>
              <a:t> ca. 130 </a:t>
            </a:r>
            <a:r>
              <a:rPr lang="pl-PL" sz="2200" dirty="0" err="1" smtClean="0"/>
              <a:t>sqm</a:t>
            </a:r>
            <a:endParaRPr lang="pl-PL" sz="2200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200" dirty="0" smtClean="0"/>
              <a:t>      - </a:t>
            </a:r>
            <a:r>
              <a:rPr lang="pl-PL" sz="2200" dirty="0" err="1" smtClean="0"/>
              <a:t>there</a:t>
            </a:r>
            <a:r>
              <a:rPr lang="pl-PL" sz="2200" dirty="0" smtClean="0"/>
              <a:t> </a:t>
            </a:r>
            <a:r>
              <a:rPr lang="pl-PL" sz="2200" dirty="0" err="1" smtClean="0"/>
              <a:t>is</a:t>
            </a:r>
            <a:r>
              <a:rPr lang="pl-PL" sz="2200" dirty="0" smtClean="0"/>
              <a:t> ca 8.000 </a:t>
            </a:r>
            <a:r>
              <a:rPr lang="pl-PL" sz="2200" dirty="0" err="1" smtClean="0"/>
              <a:t>HoReCa</a:t>
            </a:r>
            <a:r>
              <a:rPr lang="pl-PL" sz="2200" dirty="0" smtClean="0"/>
              <a:t> </a:t>
            </a:r>
            <a:r>
              <a:rPr lang="pl-PL" sz="2200" dirty="0" err="1" smtClean="0"/>
              <a:t>businesses</a:t>
            </a:r>
            <a:r>
              <a:rPr lang="pl-PL" sz="2200" dirty="0" smtClean="0"/>
              <a:t> </a:t>
            </a:r>
            <a:r>
              <a:rPr lang="pl-PL" sz="2200" dirty="0" err="1" smtClean="0"/>
              <a:t>in</a:t>
            </a:r>
            <a:r>
              <a:rPr lang="pl-PL" sz="2200" dirty="0" smtClean="0"/>
              <a:t> </a:t>
            </a:r>
            <a:r>
              <a:rPr lang="pl-PL" sz="2200" dirty="0" err="1" smtClean="0"/>
              <a:t>franchise</a:t>
            </a:r>
            <a:endParaRPr lang="pl-PL" sz="2200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200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200" dirty="0" err="1" smtClean="0"/>
              <a:t>Integrating</a:t>
            </a:r>
            <a:r>
              <a:rPr lang="pl-PL" sz="2200" dirty="0" smtClean="0"/>
              <a:t> proces </a:t>
            </a:r>
            <a:r>
              <a:rPr lang="pl-PL" sz="2200" dirty="0" err="1" smtClean="0"/>
              <a:t>is</a:t>
            </a:r>
            <a:r>
              <a:rPr lang="pl-PL" sz="2200" dirty="0" smtClean="0"/>
              <a:t> </a:t>
            </a:r>
            <a:r>
              <a:rPr lang="pl-PL" sz="2200" dirty="0" err="1" smtClean="0"/>
              <a:t>deepened</a:t>
            </a:r>
            <a:r>
              <a:rPr lang="pl-PL" sz="2200" dirty="0" smtClean="0"/>
              <a:t> by part-</a:t>
            </a:r>
            <a:r>
              <a:rPr lang="pl-PL" sz="2200" dirty="0" err="1" smtClean="0"/>
              <a:t>franchise</a:t>
            </a:r>
            <a:r>
              <a:rPr lang="pl-PL" sz="2200" dirty="0" smtClean="0"/>
              <a:t>, franchising </a:t>
            </a:r>
            <a:r>
              <a:rPr lang="pl-PL" sz="2200" dirty="0" err="1" smtClean="0"/>
              <a:t>offered</a:t>
            </a:r>
            <a:r>
              <a:rPr lang="pl-PL" sz="2200" dirty="0" smtClean="0"/>
              <a:t> by </a:t>
            </a:r>
            <a:r>
              <a:rPr lang="pl-PL" sz="2200" dirty="0" err="1" smtClean="0"/>
              <a:t>producers</a:t>
            </a:r>
            <a:r>
              <a:rPr lang="pl-PL" sz="2200" dirty="0" smtClean="0"/>
              <a:t>, </a:t>
            </a:r>
            <a:r>
              <a:rPr lang="pl-PL" sz="2200" dirty="0" err="1" smtClean="0"/>
              <a:t>purchasing</a:t>
            </a:r>
            <a:r>
              <a:rPr lang="pl-PL" sz="2200" dirty="0" smtClean="0"/>
              <a:t> </a:t>
            </a:r>
            <a:r>
              <a:rPr lang="pl-PL" sz="2200" dirty="0" err="1" smtClean="0"/>
              <a:t>groups</a:t>
            </a:r>
            <a:r>
              <a:rPr lang="pl-PL" sz="2200" dirty="0" smtClean="0"/>
              <a:t>, </a:t>
            </a:r>
            <a:r>
              <a:rPr lang="pl-PL" sz="2200" dirty="0" err="1" smtClean="0"/>
              <a:t>partenrships</a:t>
            </a:r>
            <a:r>
              <a:rPr lang="pl-PL" sz="2200" dirty="0" smtClean="0"/>
              <a:t>, etc. </a:t>
            </a:r>
            <a:r>
              <a:rPr lang="pl-PL" sz="2200" dirty="0" err="1" smtClean="0"/>
              <a:t>These</a:t>
            </a:r>
            <a:r>
              <a:rPr lang="pl-PL" sz="2200" dirty="0" smtClean="0"/>
              <a:t> </a:t>
            </a:r>
            <a:r>
              <a:rPr lang="pl-PL" sz="2200" dirty="0" err="1" smtClean="0"/>
              <a:t>double</a:t>
            </a:r>
            <a:r>
              <a:rPr lang="pl-PL" sz="2200" dirty="0" smtClean="0"/>
              <a:t> the numer of </a:t>
            </a:r>
            <a:r>
              <a:rPr lang="pl-PL" sz="2200" dirty="0" err="1" smtClean="0"/>
              <a:t>integrated</a:t>
            </a:r>
            <a:r>
              <a:rPr lang="pl-PL" sz="2200" dirty="0" smtClean="0"/>
              <a:t> </a:t>
            </a:r>
            <a:r>
              <a:rPr lang="pl-PL" sz="2200" dirty="0" err="1" smtClean="0"/>
              <a:t>entities</a:t>
            </a:r>
            <a:r>
              <a:rPr lang="pl-PL" sz="2200" dirty="0" smtClean="0"/>
              <a:t>.  </a:t>
            </a:r>
            <a:endParaRPr lang="pl-PL" sz="22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823912"/>
          </a:xfrm>
        </p:spPr>
        <p:txBody>
          <a:bodyPr/>
          <a:lstStyle/>
          <a:p>
            <a:pPr algn="ctr" eaLnBrk="1" hangingPunct="1"/>
            <a:r>
              <a:rPr lang="pl-PL" altLang="pl-PL" b="1" smtClean="0"/>
              <a:t>Traditional Stores: sources of streghts </a:t>
            </a:r>
          </a:p>
        </p:txBody>
      </p:sp>
      <p:sp>
        <p:nvSpPr>
          <p:cNvPr id="17411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362075" y="1571625"/>
            <a:ext cx="9991725" cy="5035550"/>
          </a:xfrm>
        </p:spPr>
        <p:txBody>
          <a:bodyPr/>
          <a:lstStyle/>
          <a:p>
            <a:pPr eaLnBrk="1" hangingPunct="1"/>
            <a:r>
              <a:rPr lang="pl-PL" altLang="pl-PL" smtClean="0"/>
              <a:t>Number and strategies of integration</a:t>
            </a:r>
          </a:p>
          <a:p>
            <a:pPr eaLnBrk="1" hangingPunct="1"/>
            <a:r>
              <a:rPr lang="pl-PL" altLang="pl-PL" smtClean="0"/>
              <a:t>Flexibility and access to scale effect</a:t>
            </a:r>
          </a:p>
          <a:p>
            <a:pPr eaLnBrk="1" hangingPunct="1"/>
            <a:r>
              <a:rPr lang="pl-PL" altLang="pl-PL" smtClean="0"/>
              <a:t>Flat prices by format</a:t>
            </a:r>
          </a:p>
          <a:p>
            <a:pPr eaLnBrk="1" hangingPunct="1"/>
            <a:r>
              <a:rPr lang="pl-PL" altLang="pl-PL" smtClean="0"/>
              <a:t>Niches and localizations</a:t>
            </a:r>
          </a:p>
          <a:p>
            <a:pPr eaLnBrk="1" hangingPunct="1"/>
            <a:r>
              <a:rPr lang="pl-PL" altLang="pl-PL" smtClean="0"/>
              <a:t>Internet local markets</a:t>
            </a:r>
          </a:p>
          <a:p>
            <a:pPr eaLnBrk="1" hangingPunct="1"/>
            <a:r>
              <a:rPr lang="pl-PL" altLang="pl-PL" smtClean="0"/>
              <a:t>Consumers’ bias to traditional shopping</a:t>
            </a:r>
          </a:p>
          <a:p>
            <a:pPr eaLnBrk="1" hangingPunct="1"/>
            <a:r>
              <a:rPr lang="pl-PL" altLang="pl-PL" smtClean="0"/>
              <a:t>Bonds with local producers</a:t>
            </a:r>
          </a:p>
          <a:p>
            <a:pPr eaLnBrk="1" hangingPunct="1"/>
            <a:r>
              <a:rPr lang="pl-PL" altLang="pl-PL" smtClean="0"/>
              <a:t>Strong local wholesales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219200"/>
          </a:xfrm>
        </p:spPr>
        <p:txBody>
          <a:bodyPr/>
          <a:lstStyle/>
          <a:p>
            <a:pPr algn="ctr" eaLnBrk="1" hangingPunct="1"/>
            <a:r>
              <a:rPr lang="pl-PL" altLang="pl-PL" b="1" smtClean="0"/>
              <a:t/>
            </a:r>
            <a:br>
              <a:rPr lang="pl-PL" altLang="pl-PL" b="1" smtClean="0"/>
            </a:br>
            <a:r>
              <a:rPr lang="pl-PL" altLang="pl-PL" b="1" smtClean="0"/>
              <a:t/>
            </a:r>
            <a:br>
              <a:rPr lang="pl-PL" altLang="pl-PL" b="1" smtClean="0"/>
            </a:br>
            <a:r>
              <a:rPr lang="pl-PL" altLang="pl-PL" b="1" smtClean="0"/>
              <a:t/>
            </a:r>
            <a:br>
              <a:rPr lang="pl-PL" altLang="pl-PL" b="1" smtClean="0"/>
            </a:br>
            <a:r>
              <a:rPr lang="pl-PL" altLang="pl-PL" b="1" smtClean="0"/>
              <a:t>Structures Foster Flexibility in cooperation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219200" y="1595438"/>
            <a:ext cx="8848725" cy="44243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Medium </a:t>
            </a:r>
            <a:r>
              <a:rPr lang="pl-PL" dirty="0" err="1" smtClean="0"/>
              <a:t>size</a:t>
            </a:r>
            <a:r>
              <a:rPr lang="pl-PL" dirty="0" smtClean="0"/>
              <a:t> </a:t>
            </a:r>
            <a:r>
              <a:rPr lang="pl-PL" dirty="0" err="1" smtClean="0"/>
              <a:t>companies</a:t>
            </a:r>
            <a:r>
              <a:rPr lang="pl-PL" dirty="0" smtClean="0"/>
              <a:t> (</a:t>
            </a:r>
            <a:r>
              <a:rPr lang="pl-PL" dirty="0" err="1" smtClean="0"/>
              <a:t>mainly</a:t>
            </a:r>
            <a:r>
              <a:rPr lang="pl-PL" dirty="0" smtClean="0"/>
              <a:t> </a:t>
            </a:r>
            <a:r>
              <a:rPr lang="pl-PL" dirty="0" err="1" smtClean="0"/>
              <a:t>meat</a:t>
            </a:r>
            <a:r>
              <a:rPr lang="pl-PL" dirty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dairy</a:t>
            </a:r>
            <a:r>
              <a:rPr lang="pl-PL" dirty="0" smtClean="0"/>
              <a:t>) </a:t>
            </a:r>
            <a:r>
              <a:rPr lang="pl-PL" dirty="0" err="1" smtClean="0"/>
              <a:t>need</a:t>
            </a:r>
            <a:r>
              <a:rPr lang="pl-PL" dirty="0" smtClean="0"/>
              <a:t> to: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    -  to </a:t>
            </a:r>
            <a:r>
              <a:rPr lang="pl-PL" dirty="0" err="1" smtClean="0"/>
              <a:t>surmount</a:t>
            </a:r>
            <a:r>
              <a:rPr lang="pl-PL" dirty="0" smtClean="0"/>
              <a:t> </a:t>
            </a:r>
            <a:r>
              <a:rPr lang="pl-PL" dirty="0" err="1" smtClean="0"/>
              <a:t>internal</a:t>
            </a:r>
            <a:r>
              <a:rPr lang="pl-PL" dirty="0" smtClean="0"/>
              <a:t> </a:t>
            </a:r>
            <a:r>
              <a:rPr lang="pl-PL" dirty="0" err="1" smtClean="0"/>
              <a:t>competition</a:t>
            </a:r>
            <a:r>
              <a:rPr lang="pl-PL" dirty="0" smtClean="0"/>
              <a:t> by </a:t>
            </a:r>
            <a:r>
              <a:rPr lang="pl-PL" dirty="0" err="1" smtClean="0"/>
              <a:t>attracting</a:t>
            </a:r>
            <a:r>
              <a:rPr lang="pl-PL" dirty="0" smtClean="0"/>
              <a:t> </a:t>
            </a:r>
            <a:r>
              <a:rPr lang="pl-PL" dirty="0" err="1" smtClean="0"/>
              <a:t>external</a:t>
            </a:r>
            <a:r>
              <a:rPr lang="pl-PL" dirty="0" smtClean="0"/>
              <a:t> partners 	and </a:t>
            </a:r>
            <a:r>
              <a:rPr lang="pl-PL" dirty="0" err="1" smtClean="0"/>
              <a:t>expanding</a:t>
            </a:r>
            <a:r>
              <a:rPr lang="pl-PL" dirty="0" smtClean="0"/>
              <a:t> </a:t>
            </a:r>
            <a:r>
              <a:rPr lang="pl-PL" dirty="0" err="1" smtClean="0"/>
              <a:t>onto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markets</a:t>
            </a:r>
            <a:endParaRPr lang="pl-PL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/>
              <a:t> </a:t>
            </a:r>
            <a:r>
              <a:rPr lang="pl-PL" dirty="0" smtClean="0"/>
              <a:t>   -  to </a:t>
            </a:r>
            <a:r>
              <a:rPr lang="pl-PL" dirty="0" err="1" smtClean="0"/>
              <a:t>balance</a:t>
            </a:r>
            <a:r>
              <a:rPr lang="pl-PL" dirty="0" smtClean="0"/>
              <a:t> </a:t>
            </a:r>
            <a:r>
              <a:rPr lang="pl-PL" dirty="0" err="1" smtClean="0"/>
              <a:t>over-investments</a:t>
            </a:r>
            <a:r>
              <a:rPr lang="pl-PL" dirty="0" smtClean="0"/>
              <a:t> (benefit from </a:t>
            </a:r>
            <a:r>
              <a:rPr lang="pl-PL" dirty="0" err="1" smtClean="0"/>
              <a:t>full</a:t>
            </a:r>
            <a:r>
              <a:rPr lang="pl-PL" dirty="0" smtClean="0"/>
              <a:t> </a:t>
            </a:r>
            <a:r>
              <a:rPr lang="pl-PL" dirty="0" err="1" smtClean="0"/>
              <a:t>potentials</a:t>
            </a:r>
            <a:r>
              <a:rPr lang="pl-PL" dirty="0" smtClean="0"/>
              <a:t>)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/>
              <a:t> </a:t>
            </a:r>
            <a:r>
              <a:rPr lang="pl-PL" dirty="0" smtClean="0"/>
              <a:t>   -  to </a:t>
            </a:r>
            <a:r>
              <a:rPr lang="pl-PL" dirty="0" err="1" smtClean="0"/>
              <a:t>expectably</a:t>
            </a:r>
            <a:r>
              <a:rPr lang="pl-PL" dirty="0" smtClean="0"/>
              <a:t> </a:t>
            </a:r>
            <a:r>
              <a:rPr lang="pl-PL" dirty="0" err="1" smtClean="0"/>
              <a:t>look</a:t>
            </a:r>
            <a:r>
              <a:rPr lang="pl-PL" dirty="0" smtClean="0"/>
              <a:t> for </a:t>
            </a:r>
            <a:r>
              <a:rPr lang="pl-PL" dirty="0" err="1" smtClean="0"/>
              <a:t>compensatory</a:t>
            </a:r>
            <a:r>
              <a:rPr lang="pl-PL" dirty="0" smtClean="0"/>
              <a:t> </a:t>
            </a:r>
            <a:r>
              <a:rPr lang="pl-PL" dirty="0" err="1" smtClean="0"/>
              <a:t>payments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	(mutual sales of </a:t>
            </a:r>
            <a:r>
              <a:rPr lang="pl-PL" dirty="0" err="1" smtClean="0"/>
              <a:t>each-other-imported</a:t>
            </a:r>
            <a:r>
              <a:rPr lang="pl-PL" dirty="0" smtClean="0"/>
              <a:t> </a:t>
            </a:r>
            <a:r>
              <a:rPr lang="pl-PL" dirty="0" err="1" smtClean="0"/>
              <a:t>goods</a:t>
            </a:r>
            <a:r>
              <a:rPr lang="pl-PL" dirty="0" smtClean="0"/>
              <a:t>)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err="1" smtClean="0"/>
              <a:t>Eligibility</a:t>
            </a:r>
            <a:r>
              <a:rPr lang="pl-PL" dirty="0" smtClean="0"/>
              <a:t> of ca. 200 </a:t>
            </a:r>
            <a:r>
              <a:rPr lang="pl-PL" dirty="0" err="1" smtClean="0"/>
              <a:t>companies</a:t>
            </a:r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>
          <a:xfrm>
            <a:off x="2079625" y="412750"/>
            <a:ext cx="8364538" cy="784225"/>
          </a:xfrm>
        </p:spPr>
        <p:txBody>
          <a:bodyPr/>
          <a:lstStyle/>
          <a:p>
            <a:pPr eaLnBrk="1" hangingPunct="1"/>
            <a:r>
              <a:rPr lang="pl-PL" altLang="pl-PL" b="1" smtClean="0"/>
              <a:t>Main suggestion: have a partner</a:t>
            </a:r>
          </a:p>
        </p:txBody>
      </p:sp>
      <p:sp>
        <p:nvSpPr>
          <p:cNvPr id="1945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9840913" cy="4572000"/>
          </a:xfrm>
        </p:spPr>
        <p:txBody>
          <a:bodyPr/>
          <a:lstStyle/>
          <a:p>
            <a:pPr eaLnBrk="1" hangingPunct="1"/>
            <a:r>
              <a:rPr lang="pl-PL" altLang="pl-PL" smtClean="0"/>
              <a:t>Choose appropriate format and scale of selling</a:t>
            </a:r>
          </a:p>
          <a:p>
            <a:pPr eaLnBrk="1" hangingPunct="1"/>
            <a:r>
              <a:rPr lang="pl-PL" altLang="pl-PL" smtClean="0"/>
              <a:t>Cosider PL but be wary</a:t>
            </a:r>
          </a:p>
          <a:p>
            <a:pPr eaLnBrk="1" hangingPunct="1"/>
            <a:r>
              <a:rPr lang="pl-PL" altLang="pl-PL" smtClean="0"/>
              <a:t>Know conditions of entering retail system </a:t>
            </a:r>
            <a:br>
              <a:rPr lang="pl-PL" altLang="pl-PL" smtClean="0"/>
            </a:br>
            <a:r>
              <a:rPr lang="pl-PL" altLang="pl-PL" smtClean="0"/>
              <a:t>(quality, flexiblity rules, delivery pace)</a:t>
            </a:r>
          </a:p>
          <a:p>
            <a:pPr eaLnBrk="1" hangingPunct="1"/>
            <a:r>
              <a:rPr lang="pl-PL" altLang="pl-PL" smtClean="0"/>
              <a:t>Apply quality marks </a:t>
            </a:r>
            <a:br>
              <a:rPr lang="pl-PL" altLang="pl-PL" smtClean="0"/>
            </a:br>
            <a:r>
              <a:rPr lang="pl-PL" altLang="pl-PL" smtClean="0"/>
              <a:t>(example: meat suppliers apply PQS, QMP, QAMP: talk with them in a case)</a:t>
            </a:r>
          </a:p>
          <a:p>
            <a:pPr eaLnBrk="1" hangingPunct="1"/>
            <a:r>
              <a:rPr lang="pl-PL" altLang="pl-PL" smtClean="0"/>
              <a:t>Identify financial rules and costs in a chain (net/net vs slotting fees)</a:t>
            </a:r>
          </a:p>
          <a:p>
            <a:pPr eaLnBrk="1" hangingPunct="1"/>
            <a:r>
              <a:rPr lang="pl-PL" altLang="pl-PL" smtClean="0"/>
              <a:t>Selling is never for free </a:t>
            </a:r>
          </a:p>
          <a:p>
            <a:pPr eaLnBrk="1" hangingPunct="1"/>
            <a:r>
              <a:rPr lang="pl-PL" altLang="pl-PL" smtClean="0"/>
              <a:t>Conditions of products removal (take-outs)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50912"/>
          </a:xfrm>
        </p:spPr>
        <p:txBody>
          <a:bodyPr/>
          <a:lstStyle/>
          <a:p>
            <a:pPr algn="ctr" eaLnBrk="1" hangingPunct="1"/>
            <a:r>
              <a:rPr lang="pl-PL" altLang="pl-PL" smtClean="0"/>
              <a:t> </a:t>
            </a:r>
            <a:r>
              <a:rPr lang="pl-PL" altLang="pl-PL" b="1" smtClean="0"/>
              <a:t>In Search of Mutualities…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/>
              <a:t> </a:t>
            </a:r>
            <a:r>
              <a:rPr lang="pl-PL" dirty="0" smtClean="0"/>
              <a:t>„Do </a:t>
            </a:r>
            <a:r>
              <a:rPr lang="pl-PL" dirty="0" err="1" smtClean="0"/>
              <a:t>ut</a:t>
            </a:r>
            <a:r>
              <a:rPr lang="pl-PL" dirty="0" smtClean="0"/>
              <a:t> des” – I </a:t>
            </a:r>
            <a:r>
              <a:rPr lang="pl-PL" dirty="0" err="1" smtClean="0"/>
              <a:t>give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give</a:t>
            </a:r>
            <a:r>
              <a:rPr lang="pl-PL" dirty="0" smtClean="0"/>
              <a:t>: mutual </a:t>
            </a:r>
            <a:r>
              <a:rPr lang="pl-PL" dirty="0" err="1" smtClean="0"/>
              <a:t>markets</a:t>
            </a:r>
            <a:r>
              <a:rPr lang="pl-PL" dirty="0" smtClean="0"/>
              <a:t> </a:t>
            </a:r>
            <a:r>
              <a:rPr lang="pl-PL" dirty="0" err="1" smtClean="0"/>
              <a:t>openning</a:t>
            </a:r>
            <a:endParaRPr lang="pl-PL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/>
              <a:t> </a:t>
            </a:r>
            <a:r>
              <a:rPr lang="pl-PL" dirty="0" smtClean="0"/>
              <a:t>   - </a:t>
            </a:r>
            <a:r>
              <a:rPr lang="pl-PL" dirty="0" err="1" smtClean="0"/>
              <a:t>commercial</a:t>
            </a:r>
            <a:r>
              <a:rPr lang="pl-PL" dirty="0" smtClean="0"/>
              <a:t> </a:t>
            </a:r>
            <a:r>
              <a:rPr lang="pl-PL" dirty="0" err="1" smtClean="0"/>
              <a:t>partenrs</a:t>
            </a:r>
            <a:endParaRPr lang="pl-PL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/>
              <a:t> </a:t>
            </a:r>
            <a:r>
              <a:rPr lang="pl-PL" dirty="0" smtClean="0"/>
              <a:t>   - </a:t>
            </a:r>
            <a:r>
              <a:rPr lang="pl-PL" dirty="0" err="1" smtClean="0"/>
              <a:t>producers</a:t>
            </a:r>
            <a:r>
              <a:rPr lang="pl-PL" dirty="0" smtClean="0"/>
              <a:t>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   Legal </a:t>
            </a:r>
            <a:r>
              <a:rPr lang="pl-PL" dirty="0" err="1" smtClean="0"/>
              <a:t>formula</a:t>
            </a:r>
            <a:r>
              <a:rPr lang="pl-PL" dirty="0" smtClean="0"/>
              <a:t> </a:t>
            </a:r>
            <a:r>
              <a:rPr lang="pl-PL" dirty="0" err="1" smtClean="0"/>
              <a:t>does</a:t>
            </a:r>
            <a:r>
              <a:rPr lang="pl-PL" dirty="0" smtClean="0"/>
              <a:t> not </a:t>
            </a:r>
            <a:r>
              <a:rPr lang="pl-PL" dirty="0" err="1" smtClean="0"/>
              <a:t>matter</a:t>
            </a:r>
            <a:r>
              <a:rPr lang="pl-PL" dirty="0" smtClean="0"/>
              <a:t>: </a:t>
            </a:r>
            <a:br>
              <a:rPr lang="pl-PL" dirty="0" smtClean="0"/>
            </a:br>
            <a:r>
              <a:rPr lang="pl-PL" dirty="0" smtClean="0"/>
              <a:t>	</a:t>
            </a:r>
            <a:r>
              <a:rPr lang="pl-PL" dirty="0" err="1" smtClean="0"/>
              <a:t>clusters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fashionable</a:t>
            </a:r>
            <a:r>
              <a:rPr lang="pl-PL" dirty="0" smtClean="0"/>
              <a:t> but „old” </a:t>
            </a:r>
            <a:r>
              <a:rPr lang="pl-PL" dirty="0" err="1" smtClean="0"/>
              <a:t>ventures</a:t>
            </a:r>
            <a:r>
              <a:rPr lang="pl-PL" dirty="0" smtClean="0"/>
              <a:t> </a:t>
            </a:r>
            <a:r>
              <a:rPr lang="pl-PL" dirty="0" err="1" smtClean="0"/>
              <a:t>aren’t</a:t>
            </a:r>
            <a:r>
              <a:rPr lang="pl-PL" dirty="0" smtClean="0"/>
              <a:t> </a:t>
            </a:r>
            <a:r>
              <a:rPr lang="pl-PL" dirty="0" err="1" smtClean="0"/>
              <a:t>bad</a:t>
            </a:r>
            <a:r>
              <a:rPr lang="pl-PL" dirty="0" smtClean="0"/>
              <a:t>, </a:t>
            </a:r>
            <a:r>
              <a:rPr lang="pl-PL" dirty="0" err="1" smtClean="0"/>
              <a:t>either</a:t>
            </a:r>
            <a:endParaRPr lang="pl-PL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err="1" smtClean="0"/>
              <a:t>Good</a:t>
            </a:r>
            <a:r>
              <a:rPr lang="pl-PL" dirty="0" smtClean="0"/>
              <a:t> Cicerone: </a:t>
            </a:r>
            <a:br>
              <a:rPr lang="pl-PL" dirty="0" smtClean="0"/>
            </a:br>
            <a:r>
              <a:rPr lang="pl-PL" dirty="0" err="1" smtClean="0"/>
              <a:t>organizations</a:t>
            </a:r>
            <a:r>
              <a:rPr lang="pl-PL" dirty="0" smtClean="0"/>
              <a:t> OK but… </a:t>
            </a:r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personalized</a:t>
            </a:r>
            <a:r>
              <a:rPr lang="pl-PL" dirty="0" smtClean="0"/>
              <a:t> consulting and „</a:t>
            </a:r>
            <a:r>
              <a:rPr lang="pl-PL" dirty="0" err="1" smtClean="0"/>
              <a:t>jungle</a:t>
            </a:r>
            <a:r>
              <a:rPr lang="pl-PL" dirty="0" smtClean="0"/>
              <a:t> </a:t>
            </a:r>
            <a:r>
              <a:rPr lang="pl-PL" dirty="0" err="1" smtClean="0"/>
              <a:t>guiding</a:t>
            </a:r>
            <a:r>
              <a:rPr lang="pl-PL" dirty="0" smtClean="0"/>
              <a:t>” </a:t>
            </a:r>
            <a:r>
              <a:rPr lang="pl-PL" dirty="0" err="1" smtClean="0"/>
              <a:t>helps</a:t>
            </a:r>
            <a:r>
              <a:rPr lang="pl-PL" dirty="0" smtClean="0"/>
              <a:t> </a:t>
            </a:r>
            <a:r>
              <a:rPr lang="pl-PL" dirty="0" err="1" smtClean="0"/>
              <a:t>faster</a:t>
            </a:r>
            <a:endParaRPr lang="pl-PL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err="1" smtClean="0"/>
              <a:t>Offers</a:t>
            </a:r>
            <a:r>
              <a:rPr lang="pl-PL" dirty="0" smtClean="0"/>
              <a:t> </a:t>
            </a:r>
            <a:r>
              <a:rPr lang="pl-PL" dirty="0" err="1" smtClean="0"/>
              <a:t>complemetarization</a:t>
            </a:r>
            <a:r>
              <a:rPr lang="pl-PL" dirty="0" smtClean="0"/>
              <a:t>, </a:t>
            </a:r>
            <a:r>
              <a:rPr lang="pl-PL" dirty="0" err="1" smtClean="0"/>
              <a:t>suplementing</a:t>
            </a:r>
            <a:r>
              <a:rPr lang="pl-PL" dirty="0" smtClean="0"/>
              <a:t> </a:t>
            </a:r>
            <a:r>
              <a:rPr lang="pl-PL" dirty="0" err="1" smtClean="0"/>
              <a:t>assortments</a:t>
            </a:r>
            <a:r>
              <a:rPr lang="pl-PL" dirty="0" smtClean="0"/>
              <a:t>, </a:t>
            </a:r>
            <a:r>
              <a:rPr lang="pl-PL" dirty="0" err="1" smtClean="0"/>
              <a:t>attract</a:t>
            </a:r>
            <a:r>
              <a:rPr lang="pl-PL" dirty="0" smtClean="0"/>
              <a:t> by news,…  </a:t>
            </a:r>
            <a:endParaRPr lang="pl-PL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425"/>
          </a:xfrm>
        </p:spPr>
        <p:txBody>
          <a:bodyPr/>
          <a:lstStyle/>
          <a:p>
            <a:pPr eaLnBrk="1" hangingPunct="1"/>
            <a:r>
              <a:rPr lang="pl-PL" altLang="pl-PL" b="1" smtClean="0"/>
              <a:t>                            E-Commerce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38200" y="1411288"/>
            <a:ext cx="10999788" cy="5311775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concepts</a:t>
            </a:r>
            <a:r>
              <a:rPr lang="pl-PL" dirty="0" smtClean="0"/>
              <a:t>: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200" dirty="0" err="1" smtClean="0"/>
              <a:t>Specialized</a:t>
            </a:r>
            <a:r>
              <a:rPr lang="pl-PL" sz="2200" dirty="0" smtClean="0"/>
              <a:t> stores (</a:t>
            </a:r>
            <a:r>
              <a:rPr lang="pl-PL" sz="2200" dirty="0" err="1" smtClean="0"/>
              <a:t>Frisco</a:t>
            </a:r>
            <a:r>
              <a:rPr lang="pl-PL" sz="2200" dirty="0" smtClean="0"/>
              <a:t>, Amazon, Allegro,…)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200" dirty="0" err="1" smtClean="0"/>
              <a:t>Auxiliary</a:t>
            </a:r>
            <a:r>
              <a:rPr lang="pl-PL" sz="2200" dirty="0" smtClean="0"/>
              <a:t> channel of </a:t>
            </a:r>
            <a:r>
              <a:rPr lang="pl-PL" sz="2200" dirty="0" err="1" smtClean="0"/>
              <a:t>selling</a:t>
            </a:r>
            <a:r>
              <a:rPr lang="pl-PL" sz="2200" dirty="0" smtClean="0"/>
              <a:t> (from the </a:t>
            </a:r>
            <a:r>
              <a:rPr lang="pl-PL" sz="2200" dirty="0" err="1" smtClean="0"/>
              <a:t>shelf</a:t>
            </a:r>
            <a:r>
              <a:rPr lang="pl-PL" sz="2200" dirty="0" smtClean="0"/>
              <a:t> </a:t>
            </a:r>
            <a:r>
              <a:rPr lang="pl-PL" sz="2200" dirty="0" err="1" smtClean="0"/>
              <a:t>or</a:t>
            </a:r>
            <a:r>
              <a:rPr lang="pl-PL" sz="2200" dirty="0" smtClean="0"/>
              <a:t> from the </a:t>
            </a:r>
            <a:r>
              <a:rPr lang="pl-PL" sz="2200" dirty="0" err="1" smtClean="0"/>
              <a:t>storage</a:t>
            </a:r>
            <a:r>
              <a:rPr lang="pl-PL" sz="2200" dirty="0" smtClean="0"/>
              <a:t>): </a:t>
            </a:r>
            <a:r>
              <a:rPr lang="pl-PL" sz="2200" dirty="0" err="1" smtClean="0"/>
              <a:t>chains</a:t>
            </a:r>
            <a:r>
              <a:rPr lang="pl-PL" sz="2200" dirty="0" smtClean="0"/>
              <a:t> and </a:t>
            </a:r>
            <a:r>
              <a:rPr lang="pl-PL" sz="2200" dirty="0" err="1" smtClean="0"/>
              <a:t>traditional</a:t>
            </a:r>
            <a:r>
              <a:rPr lang="pl-PL" sz="2200" dirty="0" smtClean="0"/>
              <a:t> stores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pl-PL" sz="800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markets</a:t>
            </a:r>
            <a:r>
              <a:rPr lang="pl-PL" dirty="0" smtClean="0"/>
              <a:t> open to E-Commerce.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200" dirty="0"/>
              <a:t> </a:t>
            </a:r>
            <a:r>
              <a:rPr lang="pl-PL" sz="2200" dirty="0" smtClean="0"/>
              <a:t>  -34% </a:t>
            </a:r>
            <a:r>
              <a:rPr lang="pl-PL" sz="2200" dirty="0" err="1" smtClean="0"/>
              <a:t>e-transactions</a:t>
            </a:r>
            <a:r>
              <a:rPr lang="pl-PL" sz="2200" dirty="0" smtClean="0"/>
              <a:t> </a:t>
            </a:r>
            <a:r>
              <a:rPr lang="pl-PL" sz="2200" dirty="0" err="1" smtClean="0"/>
              <a:t>come</a:t>
            </a:r>
            <a:r>
              <a:rPr lang="pl-PL" sz="2200" dirty="0" smtClean="0"/>
              <a:t> from </a:t>
            </a:r>
            <a:r>
              <a:rPr lang="pl-PL" sz="2200" dirty="0" err="1" smtClean="0"/>
              <a:t>settlements</a:t>
            </a:r>
            <a:r>
              <a:rPr lang="pl-PL" sz="2200" dirty="0" smtClean="0"/>
              <a:t> </a:t>
            </a:r>
            <a:r>
              <a:rPr lang="pl-PL" sz="2200" dirty="0" err="1" smtClean="0"/>
              <a:t>below</a:t>
            </a:r>
            <a:r>
              <a:rPr lang="pl-PL" sz="2200" dirty="0" smtClean="0"/>
              <a:t> 5.000 </a:t>
            </a:r>
            <a:r>
              <a:rPr lang="pl-PL" sz="2200" dirty="0" err="1" smtClean="0"/>
              <a:t>dwellers</a:t>
            </a:r>
            <a:r>
              <a:rPr lang="pl-PL" sz="2200" dirty="0" smtClean="0"/>
              <a:t>)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800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400" dirty="0" smtClean="0"/>
              <a:t>New </a:t>
            </a:r>
            <a:r>
              <a:rPr lang="pl-PL" sz="2400" dirty="0" err="1" smtClean="0"/>
              <a:t>formulas</a:t>
            </a:r>
            <a:r>
              <a:rPr lang="pl-PL" sz="2400" dirty="0" smtClean="0"/>
              <a:t>: i.e. </a:t>
            </a:r>
            <a:r>
              <a:rPr lang="pl-PL" sz="2400" dirty="0" err="1" smtClean="0"/>
              <a:t>pick&amp;collect</a:t>
            </a:r>
            <a:r>
              <a:rPr lang="pl-PL" sz="2400" dirty="0" smtClean="0"/>
              <a:t>; smartphone </a:t>
            </a:r>
            <a:r>
              <a:rPr lang="pl-PL" sz="2400" dirty="0" err="1" smtClean="0"/>
              <a:t>systems</a:t>
            </a:r>
            <a:r>
              <a:rPr lang="pl-PL" sz="2400" dirty="0" smtClean="0"/>
              <a:t>, </a:t>
            </a:r>
            <a:r>
              <a:rPr lang="pl-PL" sz="2400" dirty="0" err="1" smtClean="0"/>
              <a:t>etc</a:t>
            </a:r>
            <a:r>
              <a:rPr lang="pl-PL" sz="2400" dirty="0" smtClean="0"/>
              <a:t>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400" dirty="0" err="1" smtClean="0"/>
              <a:t>Food</a:t>
            </a:r>
            <a:r>
              <a:rPr lang="pl-PL" sz="2400" dirty="0" smtClean="0"/>
              <a:t>: </a:t>
            </a:r>
            <a:r>
              <a:rPr lang="pl-PL" sz="2400" dirty="0" err="1" smtClean="0"/>
              <a:t>relatively</a:t>
            </a:r>
            <a:r>
              <a:rPr lang="pl-PL" sz="2400" dirty="0" smtClean="0"/>
              <a:t> </a:t>
            </a:r>
            <a:r>
              <a:rPr lang="pl-PL" sz="2400" dirty="0" err="1" smtClean="0"/>
              <a:t>weak</a:t>
            </a:r>
            <a:r>
              <a:rPr lang="pl-PL" sz="2400" dirty="0" smtClean="0"/>
              <a:t> – ca. 1 B PLN but </a:t>
            </a:r>
            <a:r>
              <a:rPr lang="pl-PL" sz="2400" dirty="0" err="1" smtClean="0"/>
              <a:t>growth</a:t>
            </a:r>
            <a:r>
              <a:rPr lang="pl-PL" sz="2400" dirty="0" smtClean="0"/>
              <a:t> ca. 20% </a:t>
            </a:r>
            <a:r>
              <a:rPr lang="pl-PL" sz="2400" dirty="0" err="1" smtClean="0"/>
              <a:t>yearly</a:t>
            </a:r>
            <a:r>
              <a:rPr lang="pl-PL" sz="2400" dirty="0" smtClean="0"/>
              <a:t>.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400" dirty="0" smtClean="0"/>
              <a:t>Market </a:t>
            </a:r>
            <a:r>
              <a:rPr lang="pl-PL" sz="2400" dirty="0" err="1" smtClean="0"/>
              <a:t>value</a:t>
            </a:r>
            <a:r>
              <a:rPr lang="pl-PL" sz="2400" dirty="0" smtClean="0"/>
              <a:t> in sales: 29 B in </a:t>
            </a:r>
            <a:r>
              <a:rPr lang="pl-PL" sz="2400" dirty="0" err="1" smtClean="0"/>
              <a:t>retail</a:t>
            </a:r>
            <a:r>
              <a:rPr lang="pl-PL" sz="2400" dirty="0" smtClean="0"/>
              <a:t>, but 65 – 70 </a:t>
            </a:r>
            <a:r>
              <a:rPr lang="pl-PL" sz="2400" dirty="0"/>
              <a:t>B</a:t>
            </a:r>
            <a:r>
              <a:rPr lang="pl-PL" sz="2400" dirty="0" smtClean="0"/>
              <a:t> in B2B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400" dirty="0" err="1" smtClean="0"/>
              <a:t>Advantages</a:t>
            </a:r>
            <a:r>
              <a:rPr lang="pl-PL" sz="2400" dirty="0" smtClean="0"/>
              <a:t> </a:t>
            </a:r>
            <a:r>
              <a:rPr lang="pl-PL" sz="2400" dirty="0" err="1" smtClean="0"/>
              <a:t>perceived</a:t>
            </a:r>
            <a:r>
              <a:rPr lang="pl-PL" sz="2400" dirty="0" smtClean="0"/>
              <a:t>: </a:t>
            </a:r>
            <a:r>
              <a:rPr lang="pl-PL" sz="2400" dirty="0" err="1" smtClean="0"/>
              <a:t>price</a:t>
            </a:r>
            <a:r>
              <a:rPr lang="pl-PL" sz="2400" dirty="0" smtClean="0"/>
              <a:t>, </a:t>
            </a:r>
            <a:r>
              <a:rPr lang="pl-PL" sz="2400" dirty="0" err="1" smtClean="0"/>
              <a:t>comfort</a:t>
            </a:r>
            <a:r>
              <a:rPr lang="pl-PL" sz="2400" dirty="0" smtClean="0"/>
              <a:t>, </a:t>
            </a:r>
            <a:r>
              <a:rPr lang="pl-PL" sz="2400" dirty="0" err="1" smtClean="0"/>
              <a:t>access</a:t>
            </a:r>
            <a:r>
              <a:rPr lang="pl-PL" sz="2400" dirty="0" smtClean="0"/>
              <a:t> to </a:t>
            </a:r>
            <a:r>
              <a:rPr lang="pl-PL" sz="2400" dirty="0" err="1" smtClean="0"/>
              <a:t>premium</a:t>
            </a:r>
            <a:r>
              <a:rPr lang="pl-PL" sz="2400" dirty="0" smtClean="0"/>
              <a:t>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400" dirty="0" err="1" smtClean="0"/>
              <a:t>Challenges:packaging</a:t>
            </a:r>
            <a:r>
              <a:rPr lang="pl-PL" sz="2400" dirty="0" smtClean="0"/>
              <a:t>, logistics, </a:t>
            </a:r>
            <a:r>
              <a:rPr lang="pl-PL" sz="2400" dirty="0" err="1" smtClean="0"/>
              <a:t>flexibility</a:t>
            </a:r>
            <a:r>
              <a:rPr lang="pl-PL" sz="2400" dirty="0" smtClean="0"/>
              <a:t>, marketing, </a:t>
            </a:r>
            <a:r>
              <a:rPr lang="pl-PL" sz="2400" dirty="0" err="1" smtClean="0"/>
              <a:t>claiming</a:t>
            </a:r>
            <a:r>
              <a:rPr lang="pl-PL" sz="2400" dirty="0" smtClean="0"/>
              <a:t>  </a:t>
            </a:r>
            <a:endParaRPr lang="pl-PL" sz="2400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8226425" cy="990600"/>
          </a:xfrm>
        </p:spPr>
        <p:txBody>
          <a:bodyPr/>
          <a:lstStyle/>
          <a:p>
            <a:pPr algn="ctr" eaLnBrk="1" hangingPunct="1"/>
            <a:r>
              <a:rPr lang="pl-PL" altLang="pl-PL" b="1" smtClean="0"/>
              <a:t>Exports via chains</a:t>
            </a:r>
          </a:p>
        </p:txBody>
      </p:sp>
      <p:sp>
        <p:nvSpPr>
          <p:cNvPr id="22531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38200" y="1365250"/>
            <a:ext cx="10515600" cy="5292725"/>
          </a:xfrm>
        </p:spPr>
        <p:txBody>
          <a:bodyPr/>
          <a:lstStyle/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Sales value – 7 B PLN, expected even 10 B in 2014</a:t>
            </a:r>
          </a:p>
          <a:p>
            <a:pPr eaLnBrk="1" hangingPunct="1"/>
            <a:r>
              <a:rPr lang="pl-PL" altLang="pl-PL" smtClean="0"/>
              <a:t>There are two leaders: Tesco and Lidl</a:t>
            </a:r>
          </a:p>
          <a:p>
            <a:pPr eaLnBrk="1" hangingPunct="1"/>
            <a:r>
              <a:rPr lang="pl-PL" altLang="pl-PL" smtClean="0"/>
              <a:t>Counts Europe</a:t>
            </a:r>
          </a:p>
          <a:p>
            <a:pPr eaLnBrk="1" hangingPunct="1"/>
            <a:r>
              <a:rPr lang="pl-PL" altLang="pl-PL" smtClean="0"/>
              <a:t>West and Region CEE</a:t>
            </a:r>
          </a:p>
          <a:p>
            <a:pPr eaLnBrk="1" hangingPunct="1"/>
            <a:r>
              <a:rPr lang="pl-PL" altLang="pl-PL" smtClean="0"/>
              <a:t>PL dominates: advantages and necessities </a:t>
            </a:r>
          </a:p>
          <a:p>
            <a:pPr eaLnBrk="1" hangingPunct="1"/>
            <a:r>
              <a:rPr lang="pl-PL" altLang="pl-PL" smtClean="0"/>
              <a:t>Common brands: vertical and horizontal  </a:t>
            </a:r>
          </a:p>
          <a:p>
            <a:pPr eaLnBrk="1" hangingPunct="1"/>
            <a:r>
              <a:rPr lang="pl-PL" altLang="pl-PL" smtClean="0"/>
              <a:t>Umbrellas: double fostered promotion</a:t>
            </a:r>
          </a:p>
          <a:p>
            <a:pPr eaLnBrk="1" hangingPunct="1"/>
            <a:r>
              <a:rPr lang="pl-PL" altLang="pl-PL" smtClean="0"/>
              <a:t>Candid numer and role: brands abroad.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400" b="1" dirty="0" smtClean="0"/>
              <a:t>Stores </a:t>
            </a:r>
            <a:r>
              <a:rPr lang="pl-PL" sz="4400" b="1" dirty="0" err="1" smtClean="0"/>
              <a:t>need</a:t>
            </a:r>
            <a:r>
              <a:rPr lang="pl-PL" sz="4400" b="1" dirty="0" smtClean="0"/>
              <a:t> products…(1)</a:t>
            </a:r>
            <a:br>
              <a:rPr lang="pl-PL" sz="4400" b="1" dirty="0" smtClean="0"/>
            </a:br>
            <a:r>
              <a:rPr lang="pl-PL" b="1" dirty="0" err="1" smtClean="0"/>
              <a:t>Meat</a:t>
            </a:r>
            <a:r>
              <a:rPr lang="pl-PL" b="1" dirty="0" smtClean="0"/>
              <a:t> and </a:t>
            </a:r>
            <a:r>
              <a:rPr lang="pl-PL" b="1" dirty="0" err="1" smtClean="0"/>
              <a:t>dairy</a:t>
            </a: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119188" y="1390650"/>
            <a:ext cx="9940925" cy="4786313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1633" dirty="0"/>
              <a:t> 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400" dirty="0" err="1" smtClean="0"/>
              <a:t>Meat</a:t>
            </a:r>
            <a:r>
              <a:rPr lang="pl-PL" sz="2400" dirty="0" smtClean="0"/>
              <a:t> </a:t>
            </a:r>
            <a:r>
              <a:rPr lang="pl-PL" sz="2400" dirty="0"/>
              <a:t>- high </a:t>
            </a:r>
            <a:r>
              <a:rPr lang="pl-PL" sz="2400" dirty="0" err="1"/>
              <a:t>potential</a:t>
            </a:r>
            <a:r>
              <a:rPr lang="pl-PL" sz="2400" dirty="0"/>
              <a:t> and high </a:t>
            </a:r>
            <a:r>
              <a:rPr lang="pl-PL" sz="2400" dirty="0" err="1"/>
              <a:t>level</a:t>
            </a:r>
            <a:r>
              <a:rPr lang="pl-PL" sz="2400" dirty="0"/>
              <a:t> of technology.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EU </a:t>
            </a:r>
            <a:r>
              <a:rPr lang="pl-PL" sz="2400" dirty="0" err="1"/>
              <a:t>integration</a:t>
            </a:r>
            <a:r>
              <a:rPr lang="pl-PL" sz="2400" dirty="0"/>
              <a:t> </a:t>
            </a:r>
            <a:r>
              <a:rPr lang="pl-PL" sz="2400" dirty="0" err="1"/>
              <a:t>upgraded</a:t>
            </a:r>
            <a:r>
              <a:rPr lang="pl-PL" sz="2400" dirty="0"/>
              <a:t> </a:t>
            </a:r>
            <a:r>
              <a:rPr lang="pl-PL" sz="2400" dirty="0" err="1"/>
              <a:t>entire</a:t>
            </a:r>
            <a:r>
              <a:rPr lang="pl-PL" sz="2400" dirty="0"/>
              <a:t> </a:t>
            </a:r>
            <a:r>
              <a:rPr lang="pl-PL" sz="2400" dirty="0" err="1"/>
              <a:t>sector</a:t>
            </a:r>
            <a:r>
              <a:rPr lang="pl-PL" sz="2400" dirty="0"/>
              <a:t> and </a:t>
            </a:r>
            <a:r>
              <a:rPr lang="pl-PL" sz="2400" dirty="0" err="1"/>
              <a:t>opened</a:t>
            </a:r>
            <a:r>
              <a:rPr lang="pl-PL" sz="2400" dirty="0"/>
              <a:t> </a:t>
            </a:r>
            <a:r>
              <a:rPr lang="pl-PL" sz="2400" dirty="0" err="1"/>
              <a:t>deep</a:t>
            </a:r>
            <a:r>
              <a:rPr lang="pl-PL" sz="2400" dirty="0"/>
              <a:t> </a:t>
            </a:r>
            <a:r>
              <a:rPr lang="pl-PL" sz="2400" dirty="0" err="1"/>
              <a:t>markets</a:t>
            </a:r>
            <a:r>
              <a:rPr lang="pl-PL" sz="2400" dirty="0"/>
              <a:t>.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/>
              <a:t>   </a:t>
            </a:r>
            <a:r>
              <a:rPr lang="pl-PL" sz="2400" dirty="0" smtClean="0"/>
              <a:t> </a:t>
            </a:r>
            <a:r>
              <a:rPr lang="pl-PL" sz="2400" dirty="0" err="1" smtClean="0"/>
              <a:t>Plethora</a:t>
            </a:r>
            <a:r>
              <a:rPr lang="pl-PL" sz="2400" dirty="0" smtClean="0"/>
              <a:t> </a:t>
            </a:r>
            <a:r>
              <a:rPr lang="pl-PL" sz="2400" dirty="0"/>
              <a:t>of </a:t>
            </a:r>
            <a:r>
              <a:rPr lang="pl-PL" sz="2400" dirty="0" err="1"/>
              <a:t>assortments</a:t>
            </a:r>
            <a:r>
              <a:rPr lang="pl-PL" sz="2400" dirty="0"/>
              <a:t> in </a:t>
            </a:r>
            <a:r>
              <a:rPr lang="pl-PL" sz="2400" dirty="0" err="1"/>
              <a:t>fresh</a:t>
            </a:r>
            <a:r>
              <a:rPr lang="pl-PL" sz="2400" dirty="0"/>
              <a:t> </a:t>
            </a:r>
            <a:r>
              <a:rPr lang="pl-PL" sz="2400" dirty="0" err="1"/>
              <a:t>meat</a:t>
            </a:r>
            <a:r>
              <a:rPr lang="pl-PL" sz="2400" dirty="0"/>
              <a:t> and </a:t>
            </a:r>
            <a:r>
              <a:rPr lang="pl-PL" sz="2400" dirty="0" err="1"/>
              <a:t>its</a:t>
            </a:r>
            <a:r>
              <a:rPr lang="pl-PL" sz="2400" dirty="0"/>
              <a:t> </a:t>
            </a:r>
            <a:r>
              <a:rPr lang="pl-PL" sz="2400" dirty="0" smtClean="0"/>
              <a:t>products </a:t>
            </a:r>
            <a:r>
              <a:rPr lang="pl-PL" sz="2400" dirty="0"/>
              <a:t>(</a:t>
            </a:r>
            <a:r>
              <a:rPr lang="pl-PL" sz="2400" dirty="0" err="1"/>
              <a:t>pork</a:t>
            </a:r>
            <a:r>
              <a:rPr lang="pl-PL" sz="2400" dirty="0"/>
              <a:t>, </a:t>
            </a:r>
            <a:r>
              <a:rPr lang="pl-PL" sz="2400" dirty="0" err="1"/>
              <a:t>poultry</a:t>
            </a:r>
            <a:r>
              <a:rPr lang="pl-PL" sz="2400" dirty="0"/>
              <a:t>, </a:t>
            </a:r>
            <a:r>
              <a:rPr lang="pl-PL" sz="2400" dirty="0" err="1"/>
              <a:t>beef</a:t>
            </a:r>
            <a:r>
              <a:rPr lang="pl-PL" sz="2400" dirty="0"/>
              <a:t>). </a:t>
            </a:r>
            <a:r>
              <a:rPr lang="pl-PL" sz="2400" b="1" dirty="0" err="1"/>
              <a:t>Poultry</a:t>
            </a:r>
            <a:r>
              <a:rPr lang="pl-PL" sz="2400" b="1" dirty="0"/>
              <a:t> </a:t>
            </a:r>
            <a:r>
              <a:rPr lang="pl-PL" sz="2400" b="1" dirty="0" err="1"/>
              <a:t>is</a:t>
            </a:r>
            <a:r>
              <a:rPr lang="pl-PL" sz="2400" b="1" dirty="0"/>
              <a:t> a hit.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/>
              <a:t>   </a:t>
            </a:r>
            <a:r>
              <a:rPr lang="pl-PL" sz="2400" dirty="0" err="1"/>
              <a:t>Counts</a:t>
            </a:r>
            <a:r>
              <a:rPr lang="pl-PL" sz="2400" dirty="0"/>
              <a:t> ca. 450 </a:t>
            </a:r>
            <a:r>
              <a:rPr lang="pl-PL" sz="2400" dirty="0" err="1"/>
              <a:t>companies</a:t>
            </a:r>
            <a:r>
              <a:rPr lang="pl-PL" sz="2400" dirty="0"/>
              <a:t>; 3,0 B Euro from </a:t>
            </a:r>
            <a:r>
              <a:rPr lang="pl-PL" sz="2400" dirty="0" err="1"/>
              <a:t>exports</a:t>
            </a:r>
            <a:r>
              <a:rPr lang="pl-PL" sz="2400" dirty="0"/>
              <a:t> </a:t>
            </a:r>
            <a:endParaRPr lang="pl-PL" sz="2400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400" dirty="0" err="1"/>
              <a:t>Dairy</a:t>
            </a:r>
            <a:r>
              <a:rPr lang="pl-PL" sz="2400" dirty="0"/>
              <a:t>: </a:t>
            </a:r>
            <a:r>
              <a:rPr lang="pl-PL" sz="2400" dirty="0" err="1"/>
              <a:t>similiar</a:t>
            </a:r>
            <a:r>
              <a:rPr lang="pl-PL" sz="2400" dirty="0"/>
              <a:t> </a:t>
            </a:r>
            <a:r>
              <a:rPr lang="pl-PL" sz="2400" dirty="0" err="1"/>
              <a:t>situation</a:t>
            </a:r>
            <a:r>
              <a:rPr lang="pl-PL" sz="2400" dirty="0"/>
              <a:t> – </a:t>
            </a:r>
            <a:r>
              <a:rPr lang="pl-PL" sz="2400" dirty="0" err="1"/>
              <a:t>cheese</a:t>
            </a:r>
            <a:r>
              <a:rPr lang="pl-PL" sz="2400" dirty="0"/>
              <a:t> and </a:t>
            </a:r>
            <a:r>
              <a:rPr lang="pl-PL" sz="2400" dirty="0" err="1"/>
              <a:t>milk</a:t>
            </a:r>
            <a:r>
              <a:rPr lang="pl-PL" sz="2400" dirty="0"/>
              <a:t> </a:t>
            </a:r>
            <a:r>
              <a:rPr lang="pl-PL" sz="2400" dirty="0" err="1"/>
              <a:t>gourmets</a:t>
            </a:r>
            <a:r>
              <a:rPr lang="pl-PL" sz="2400" dirty="0"/>
              <a:t> (</a:t>
            </a:r>
            <a:r>
              <a:rPr lang="pl-PL" sz="2400" dirty="0" err="1"/>
              <a:t>cream</a:t>
            </a:r>
            <a:r>
              <a:rPr lang="pl-PL" sz="2400" dirty="0"/>
              <a:t>, </a:t>
            </a:r>
            <a:r>
              <a:rPr lang="pl-PL" sz="2400" dirty="0" err="1"/>
              <a:t>milkbased</a:t>
            </a:r>
            <a:r>
              <a:rPr lang="pl-PL" sz="2400" dirty="0"/>
              <a:t> </a:t>
            </a:r>
            <a:r>
              <a:rPr lang="pl-PL" sz="2400" dirty="0" err="1"/>
              <a:t>cookies</a:t>
            </a:r>
            <a:r>
              <a:rPr lang="pl-PL" sz="2400" dirty="0"/>
              <a:t>, </a:t>
            </a:r>
            <a:r>
              <a:rPr lang="pl-PL" sz="2400" dirty="0" err="1"/>
              <a:t>snacks</a:t>
            </a:r>
            <a:r>
              <a:rPr lang="pl-PL" sz="2400" dirty="0"/>
              <a:t>, </a:t>
            </a:r>
            <a:r>
              <a:rPr lang="pl-PL" sz="2400" dirty="0" err="1"/>
              <a:t>yoghurts</a:t>
            </a:r>
            <a:r>
              <a:rPr lang="pl-PL" sz="2400" dirty="0"/>
              <a:t> etc) </a:t>
            </a:r>
            <a:r>
              <a:rPr lang="pl-PL" sz="2400" dirty="0" err="1"/>
              <a:t>are</a:t>
            </a:r>
            <a:r>
              <a:rPr lang="pl-PL" sz="2400" dirty="0"/>
              <a:t> the hit.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err="1" smtClean="0"/>
              <a:t>Also</a:t>
            </a:r>
            <a:r>
              <a:rPr lang="pl-PL" sz="2400" dirty="0" smtClean="0"/>
              <a:t> </a:t>
            </a:r>
            <a:r>
              <a:rPr lang="pl-PL" sz="2400" dirty="0" err="1"/>
              <a:t>simple</a:t>
            </a:r>
            <a:r>
              <a:rPr lang="pl-PL" sz="2400" dirty="0"/>
              <a:t> </a:t>
            </a:r>
            <a:r>
              <a:rPr lang="pl-PL" sz="2400" dirty="0" err="1"/>
              <a:t>product</a:t>
            </a:r>
            <a:r>
              <a:rPr lang="pl-PL" sz="2400" dirty="0"/>
              <a:t>: i.e. </a:t>
            </a:r>
            <a:r>
              <a:rPr lang="pl-PL" sz="2400" dirty="0" err="1"/>
              <a:t>milk</a:t>
            </a:r>
            <a:r>
              <a:rPr lang="pl-PL" sz="2400" dirty="0"/>
              <a:t> </a:t>
            </a:r>
            <a:r>
              <a:rPr lang="pl-PL" sz="2400" dirty="0" err="1"/>
              <a:t>powder</a:t>
            </a:r>
            <a:r>
              <a:rPr lang="pl-PL" sz="2400" dirty="0"/>
              <a:t>.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/>
              <a:t>   </a:t>
            </a:r>
            <a:r>
              <a:rPr lang="pl-PL" sz="2400" dirty="0" err="1"/>
              <a:t>Counts</a:t>
            </a:r>
            <a:r>
              <a:rPr lang="pl-PL" sz="2400" dirty="0"/>
              <a:t> ca. 150 </a:t>
            </a:r>
            <a:r>
              <a:rPr lang="pl-PL" sz="2400" dirty="0" err="1"/>
              <a:t>companies</a:t>
            </a:r>
            <a:r>
              <a:rPr lang="pl-PL" sz="2400" dirty="0"/>
              <a:t>; 1,8 B Euro from </a:t>
            </a:r>
            <a:r>
              <a:rPr lang="pl-PL" sz="2400" dirty="0" err="1"/>
              <a:t>exports</a:t>
            </a:r>
            <a:endParaRPr lang="pl-PL" sz="2400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b="1" smtClean="0"/>
              <a:t>Stoores need products…(2)</a:t>
            </a:r>
            <a:br>
              <a:rPr lang="pl-PL" altLang="pl-PL" b="1" smtClean="0"/>
            </a:br>
            <a:r>
              <a:rPr lang="pl-PL" altLang="pl-PL" sz="3500" b="1" smtClean="0"/>
              <a:t>Sweets (candies, cookies, chocolate, gelees…)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23925" y="1614488"/>
            <a:ext cx="10658475" cy="4786312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err="1" smtClean="0"/>
              <a:t>Prices</a:t>
            </a:r>
            <a:r>
              <a:rPr lang="pl-PL" dirty="0" smtClean="0"/>
              <a:t> of </a:t>
            </a:r>
            <a:r>
              <a:rPr lang="pl-PL" dirty="0" err="1" smtClean="0"/>
              <a:t>raw</a:t>
            </a:r>
            <a:r>
              <a:rPr lang="pl-PL" dirty="0" smtClean="0"/>
              <a:t>-materials and </a:t>
            </a:r>
            <a:r>
              <a:rPr lang="pl-PL" dirty="0" err="1" smtClean="0"/>
              <a:t>competition</a:t>
            </a:r>
            <a:r>
              <a:rPr lang="pl-PL" dirty="0" smtClean="0"/>
              <a:t> in the </a:t>
            </a:r>
            <a:r>
              <a:rPr lang="pl-PL" dirty="0" err="1" smtClean="0"/>
              <a:t>ntl</a:t>
            </a:r>
            <a:r>
              <a:rPr lang="pl-PL" dirty="0" smtClean="0"/>
              <a:t>. market open </a:t>
            </a:r>
            <a:r>
              <a:rPr lang="pl-PL" dirty="0" err="1" smtClean="0"/>
              <a:t>companies</a:t>
            </a:r>
            <a:r>
              <a:rPr lang="pl-PL" dirty="0" smtClean="0"/>
              <a:t> to </a:t>
            </a:r>
            <a:r>
              <a:rPr lang="pl-PL" dirty="0" err="1" smtClean="0"/>
              <a:t>exports</a:t>
            </a:r>
            <a:r>
              <a:rPr lang="pl-PL" dirty="0" smtClean="0"/>
              <a:t>: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/>
              <a:t> </a:t>
            </a:r>
            <a:r>
              <a:rPr lang="pl-PL" dirty="0" smtClean="0"/>
              <a:t>   - </a:t>
            </a:r>
            <a:r>
              <a:rPr lang="pl-PL" dirty="0" err="1" smtClean="0"/>
              <a:t>preferable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: import/</a:t>
            </a:r>
            <a:r>
              <a:rPr lang="pl-PL" dirty="0" err="1" smtClean="0"/>
              <a:t>processing</a:t>
            </a:r>
            <a:r>
              <a:rPr lang="pl-PL" dirty="0" smtClean="0"/>
              <a:t>/export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err="1" smtClean="0"/>
              <a:t>Reinforcement</a:t>
            </a:r>
            <a:r>
              <a:rPr lang="pl-PL" dirty="0" smtClean="0"/>
              <a:t>: export-cargo </a:t>
            </a:r>
            <a:r>
              <a:rPr lang="pl-PL" dirty="0" err="1" smtClean="0"/>
              <a:t>often</a:t>
            </a:r>
            <a:r>
              <a:rPr lang="pl-PL" dirty="0" smtClean="0"/>
              <a:t> </a:t>
            </a:r>
            <a:r>
              <a:rPr lang="pl-PL" dirty="0" err="1" smtClean="0"/>
              <a:t>cheaper</a:t>
            </a:r>
            <a:r>
              <a:rPr lang="pl-PL" dirty="0" smtClean="0"/>
              <a:t>  </a:t>
            </a:r>
            <a:r>
              <a:rPr lang="pl-PL" dirty="0" err="1" smtClean="0"/>
              <a:t>than</a:t>
            </a:r>
            <a:r>
              <a:rPr lang="pl-PL" dirty="0" smtClean="0"/>
              <a:t> </a:t>
            </a:r>
            <a:r>
              <a:rPr lang="pl-PL" dirty="0" err="1" smtClean="0"/>
              <a:t>storing</a:t>
            </a:r>
            <a:endParaRPr lang="pl-PL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err="1" smtClean="0"/>
              <a:t>Consolidation</a:t>
            </a:r>
            <a:r>
              <a:rPr lang="pl-PL" dirty="0" smtClean="0"/>
              <a:t> in progres: </a:t>
            </a:r>
            <a:r>
              <a:rPr lang="pl-PL" dirty="0" err="1" smtClean="0"/>
              <a:t>need</a:t>
            </a:r>
            <a:r>
              <a:rPr lang="pl-PL" dirty="0" smtClean="0"/>
              <a:t> of </a:t>
            </a:r>
            <a:r>
              <a:rPr lang="pl-PL" dirty="0" err="1" smtClean="0"/>
              <a:t>potential</a:t>
            </a:r>
            <a:r>
              <a:rPr lang="pl-PL" dirty="0" smtClean="0"/>
              <a:t> partners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New products to be </a:t>
            </a:r>
            <a:r>
              <a:rPr lang="pl-PL" dirty="0" err="1" smtClean="0"/>
              <a:t>offered</a:t>
            </a:r>
            <a:r>
              <a:rPr lang="pl-PL" dirty="0" smtClean="0"/>
              <a:t>:</a:t>
            </a:r>
            <a:endParaRPr lang="pl-PL" dirty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    - </a:t>
            </a:r>
            <a:r>
              <a:rPr lang="pl-PL" dirty="0" err="1" smtClean="0"/>
              <a:t>icecream</a:t>
            </a:r>
            <a:endParaRPr lang="pl-PL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/>
              <a:t> </a:t>
            </a:r>
            <a:r>
              <a:rPr lang="pl-PL" dirty="0" smtClean="0"/>
              <a:t>   - </a:t>
            </a:r>
            <a:r>
              <a:rPr lang="pl-PL" dirty="0" err="1" smtClean="0"/>
              <a:t>sweet</a:t>
            </a:r>
            <a:r>
              <a:rPr lang="pl-PL" dirty="0" smtClean="0"/>
              <a:t> </a:t>
            </a:r>
            <a:r>
              <a:rPr lang="pl-PL" dirty="0" err="1" smtClean="0"/>
              <a:t>snacks</a:t>
            </a:r>
            <a:r>
              <a:rPr lang="pl-PL" dirty="0" smtClean="0"/>
              <a:t> (</a:t>
            </a:r>
            <a:r>
              <a:rPr lang="pl-PL" dirty="0" err="1" smtClean="0"/>
              <a:t>backed</a:t>
            </a:r>
            <a:r>
              <a:rPr lang="pl-PL" dirty="0" smtClean="0"/>
              <a:t>, </a:t>
            </a:r>
            <a:r>
              <a:rPr lang="pl-PL" dirty="0" err="1" smtClean="0"/>
              <a:t>long</a:t>
            </a:r>
            <a:r>
              <a:rPr lang="pl-PL" dirty="0" smtClean="0"/>
              <a:t> </a:t>
            </a:r>
            <a:r>
              <a:rPr lang="pl-PL" dirty="0" err="1" smtClean="0"/>
              <a:t>duration</a:t>
            </a:r>
            <a:r>
              <a:rPr lang="pl-PL" dirty="0" smtClean="0"/>
              <a:t>)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/>
              <a:t> </a:t>
            </a:r>
            <a:r>
              <a:rPr lang="pl-PL" dirty="0" smtClean="0"/>
              <a:t>   - </a:t>
            </a:r>
            <a:r>
              <a:rPr lang="pl-PL" dirty="0" err="1" smtClean="0"/>
              <a:t>functional</a:t>
            </a:r>
            <a:r>
              <a:rPr lang="pl-PL" dirty="0" smtClean="0"/>
              <a:t> </a:t>
            </a:r>
            <a:r>
              <a:rPr lang="pl-PL" dirty="0" err="1" smtClean="0"/>
              <a:t>snacks</a:t>
            </a:r>
            <a:r>
              <a:rPr lang="pl-PL" dirty="0" smtClean="0"/>
              <a:t> (</a:t>
            </a:r>
            <a:r>
              <a:rPr lang="pl-PL" dirty="0" err="1" smtClean="0"/>
              <a:t>health-friendly</a:t>
            </a:r>
            <a:r>
              <a:rPr lang="pl-PL" dirty="0" smtClean="0"/>
              <a:t> </a:t>
            </a:r>
            <a:r>
              <a:rPr lang="pl-PL" dirty="0" err="1" smtClean="0"/>
              <a:t>certificates</a:t>
            </a:r>
            <a:r>
              <a:rPr lang="pl-PL" dirty="0" smtClean="0"/>
              <a:t>)</a:t>
            </a:r>
            <a:endParaRPr lang="pl-PL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/>
        </p:nvSpPr>
        <p:spPr>
          <a:xfrm>
            <a:off x="1916113" y="438150"/>
            <a:ext cx="8580437" cy="8064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ommerce </a:t>
            </a:r>
            <a:r>
              <a:rPr lang="pl-PL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Modernization</a:t>
            </a:r>
            <a:r>
              <a:rPr 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Models</a:t>
            </a:r>
            <a:r>
              <a:rPr 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Poland </a:t>
            </a:r>
            <a:br>
              <a:rPr 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71" name="Symbol zastępczy zawartości 4"/>
          <p:cNvSpPr>
            <a:spLocks noGrp="1"/>
          </p:cNvSpPr>
          <p:nvPr/>
        </p:nvSpPr>
        <p:spPr bwMode="auto">
          <a:xfrm>
            <a:off x="2754313" y="1497013"/>
            <a:ext cx="32131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ct val="20000"/>
              </a:spcBef>
            </a:pPr>
            <a:r>
              <a:rPr lang="pl-PL" altLang="pl-PL" sz="2400">
                <a:latin typeface="Perpetua" pitchFamily="18" charset="0"/>
              </a:rPr>
              <a:t>M-1 „imported growth” </a:t>
            </a:r>
          </a:p>
        </p:txBody>
      </p:sp>
      <p:sp>
        <p:nvSpPr>
          <p:cNvPr id="14340" name="Symbol zastępczy zawartości 5"/>
          <p:cNvSpPr>
            <a:spLocks noGrp="1"/>
          </p:cNvSpPr>
          <p:nvPr/>
        </p:nvSpPr>
        <p:spPr bwMode="auto">
          <a:xfrm>
            <a:off x="6088063" y="1497013"/>
            <a:ext cx="3213100" cy="41338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272816" indent="-272816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2228" dirty="0">
                <a:latin typeface="Constantia" pitchFamily="18" charset="0"/>
              </a:rPr>
              <a:t>              </a:t>
            </a:r>
            <a:r>
              <a:rPr lang="pl-PL" sz="2228" dirty="0">
                <a:latin typeface="+mn-lt"/>
              </a:rPr>
              <a:t>M-2 „</a:t>
            </a:r>
            <a:r>
              <a:rPr lang="pl-PL" sz="2228" dirty="0" err="1">
                <a:latin typeface="+mn-lt"/>
              </a:rPr>
              <a:t>domestic</a:t>
            </a:r>
            <a:r>
              <a:rPr lang="pl-PL" sz="2228" dirty="0">
                <a:latin typeface="+mn-lt"/>
              </a:rPr>
              <a:t> ”</a:t>
            </a:r>
          </a:p>
        </p:txBody>
      </p:sp>
      <p:sp>
        <p:nvSpPr>
          <p:cNvPr id="7" name="Prostokąt 6"/>
          <p:cNvSpPr/>
          <p:nvPr/>
        </p:nvSpPr>
        <p:spPr>
          <a:xfrm>
            <a:off x="2787650" y="2235200"/>
            <a:ext cx="2273300" cy="625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32" dirty="0"/>
              <a:t>High </a:t>
            </a:r>
            <a:r>
              <a:rPr lang="pl-PL" sz="1432" dirty="0" err="1"/>
              <a:t>capital</a:t>
            </a:r>
            <a:r>
              <a:rPr lang="pl-PL" sz="1432" dirty="0"/>
              <a:t> </a:t>
            </a:r>
            <a:r>
              <a:rPr lang="pl-PL" sz="1432" dirty="0" err="1"/>
              <a:t>projects</a:t>
            </a:r>
            <a:r>
              <a:rPr lang="pl-PL" sz="1432" dirty="0"/>
              <a:t> </a:t>
            </a:r>
          </a:p>
        </p:txBody>
      </p:sp>
      <p:sp>
        <p:nvSpPr>
          <p:cNvPr id="8" name="Strzałka w dół 7"/>
          <p:cNvSpPr/>
          <p:nvPr/>
        </p:nvSpPr>
        <p:spPr>
          <a:xfrm flipH="1">
            <a:off x="4032250" y="2960688"/>
            <a:ext cx="228600" cy="284162"/>
          </a:xfrm>
          <a:prstGeom prst="downArrow">
            <a:avLst>
              <a:gd name="adj1" fmla="val 50000"/>
              <a:gd name="adj2" fmla="val 409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32"/>
          </a:p>
        </p:txBody>
      </p:sp>
      <p:sp>
        <p:nvSpPr>
          <p:cNvPr id="9" name="Prostokąt 8"/>
          <p:cNvSpPr/>
          <p:nvPr/>
        </p:nvSpPr>
        <p:spPr>
          <a:xfrm>
            <a:off x="3640138" y="3314700"/>
            <a:ext cx="1012825" cy="85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32" dirty="0"/>
              <a:t>Mass </a:t>
            </a:r>
            <a:r>
              <a:rPr lang="pl-PL" sz="1432" dirty="0" err="1"/>
              <a:t>investments</a:t>
            </a:r>
            <a:r>
              <a:rPr lang="pl-PL" sz="1432" dirty="0"/>
              <a:t>, </a:t>
            </a:r>
            <a:r>
              <a:rPr lang="pl-PL" sz="1432" dirty="0" err="1"/>
              <a:t>new</a:t>
            </a:r>
            <a:r>
              <a:rPr lang="pl-PL" sz="1432" dirty="0"/>
              <a:t> </a:t>
            </a:r>
            <a:r>
              <a:rPr lang="pl-PL" sz="1432" dirty="0" err="1"/>
              <a:t>advantages</a:t>
            </a:r>
            <a:endParaRPr lang="pl-PL" sz="1432" dirty="0"/>
          </a:p>
        </p:txBody>
      </p:sp>
      <p:sp>
        <p:nvSpPr>
          <p:cNvPr id="10" name="Prostokąt 9"/>
          <p:cNvSpPr/>
          <p:nvPr/>
        </p:nvSpPr>
        <p:spPr>
          <a:xfrm>
            <a:off x="2901950" y="4622800"/>
            <a:ext cx="341313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32" dirty="0" err="1"/>
              <a:t>hiper</a:t>
            </a:r>
            <a:endParaRPr lang="pl-PL" sz="1432" dirty="0"/>
          </a:p>
        </p:txBody>
      </p:sp>
      <p:sp>
        <p:nvSpPr>
          <p:cNvPr id="11" name="Prostokąt 10"/>
          <p:cNvSpPr/>
          <p:nvPr/>
        </p:nvSpPr>
        <p:spPr>
          <a:xfrm>
            <a:off x="3355975" y="4622800"/>
            <a:ext cx="341313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32" dirty="0"/>
              <a:t>super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3840163" y="4622800"/>
            <a:ext cx="255587" cy="1806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32" dirty="0" err="1" smtClean="0"/>
              <a:t>discount</a:t>
            </a:r>
            <a:endParaRPr lang="pl-PL" sz="1432" dirty="0"/>
          </a:p>
        </p:txBody>
      </p:sp>
      <p:sp>
        <p:nvSpPr>
          <p:cNvPr id="13" name="Prostokąt 12"/>
          <p:cNvSpPr/>
          <p:nvPr/>
        </p:nvSpPr>
        <p:spPr>
          <a:xfrm>
            <a:off x="4437063" y="4622800"/>
            <a:ext cx="284162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32" dirty="0" err="1"/>
              <a:t>C&amp;C</a:t>
            </a:r>
            <a:endParaRPr lang="pl-PL" sz="1432" dirty="0"/>
          </a:p>
        </p:txBody>
      </p:sp>
      <p:sp>
        <p:nvSpPr>
          <p:cNvPr id="14" name="Strzałka w dół 13"/>
          <p:cNvSpPr/>
          <p:nvPr/>
        </p:nvSpPr>
        <p:spPr>
          <a:xfrm>
            <a:off x="3924300" y="4281488"/>
            <a:ext cx="385763" cy="2270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32"/>
          </a:p>
        </p:txBody>
      </p:sp>
      <p:sp>
        <p:nvSpPr>
          <p:cNvPr id="15" name="Strzałka w prawo 14"/>
          <p:cNvSpPr/>
          <p:nvPr/>
        </p:nvSpPr>
        <p:spPr>
          <a:xfrm>
            <a:off x="4776788" y="4679950"/>
            <a:ext cx="284162" cy="681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32"/>
          </a:p>
        </p:txBody>
      </p:sp>
      <p:sp>
        <p:nvSpPr>
          <p:cNvPr id="16" name="Prostokąt 15"/>
          <p:cNvSpPr/>
          <p:nvPr/>
        </p:nvSpPr>
        <p:spPr>
          <a:xfrm>
            <a:off x="5118100" y="4565650"/>
            <a:ext cx="795338" cy="954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32" dirty="0" err="1"/>
              <a:t>SMEs</a:t>
            </a:r>
            <a:r>
              <a:rPr lang="pl-PL" sz="1432" dirty="0"/>
              <a:t>, </a:t>
            </a:r>
            <a:r>
              <a:rPr lang="pl-PL" sz="1432" dirty="0" err="1"/>
              <a:t>horeca</a:t>
            </a:r>
            <a:endParaRPr lang="pl-PL" sz="1432" dirty="0"/>
          </a:p>
        </p:txBody>
      </p:sp>
      <p:sp>
        <p:nvSpPr>
          <p:cNvPr id="17" name="Prostokąt 16"/>
          <p:cNvSpPr/>
          <p:nvPr/>
        </p:nvSpPr>
        <p:spPr>
          <a:xfrm>
            <a:off x="6994525" y="2235200"/>
            <a:ext cx="2386013" cy="511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32" dirty="0" err="1"/>
              <a:t>Low</a:t>
            </a:r>
            <a:r>
              <a:rPr lang="pl-PL" sz="1432" dirty="0"/>
              <a:t> </a:t>
            </a:r>
            <a:r>
              <a:rPr lang="pl-PL" sz="1432" dirty="0" err="1"/>
              <a:t>capital</a:t>
            </a:r>
            <a:r>
              <a:rPr lang="pl-PL" sz="1432" dirty="0"/>
              <a:t> </a:t>
            </a:r>
            <a:r>
              <a:rPr lang="pl-PL" sz="1432" dirty="0" err="1"/>
              <a:t>projects</a:t>
            </a:r>
            <a:endParaRPr lang="pl-PL" sz="1432" dirty="0"/>
          </a:p>
        </p:txBody>
      </p:sp>
      <p:sp>
        <p:nvSpPr>
          <p:cNvPr id="18" name="Strzałka w dół 17"/>
          <p:cNvSpPr/>
          <p:nvPr/>
        </p:nvSpPr>
        <p:spPr>
          <a:xfrm>
            <a:off x="8016875" y="2860675"/>
            <a:ext cx="169863" cy="284163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32"/>
          </a:p>
        </p:txBody>
      </p:sp>
      <p:sp>
        <p:nvSpPr>
          <p:cNvPr id="19" name="Prostokąt 18"/>
          <p:cNvSpPr/>
          <p:nvPr/>
        </p:nvSpPr>
        <p:spPr>
          <a:xfrm>
            <a:off x="7448550" y="3259138"/>
            <a:ext cx="1590675" cy="1022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32" dirty="0" err="1"/>
              <a:t>Privatization</a:t>
            </a:r>
            <a:r>
              <a:rPr lang="pl-PL" sz="1432" dirty="0"/>
              <a:t> </a:t>
            </a:r>
            <a:r>
              <a:rPr lang="pl-PL" sz="1432" dirty="0" err="1"/>
              <a:t>take-overs</a:t>
            </a:r>
            <a:r>
              <a:rPr lang="pl-PL" sz="1432" dirty="0"/>
              <a:t>, </a:t>
            </a:r>
            <a:r>
              <a:rPr lang="pl-PL" sz="1432" dirty="0" err="1"/>
              <a:t>modernization</a:t>
            </a:r>
            <a:r>
              <a:rPr lang="pl-PL" sz="1432" dirty="0"/>
              <a:t> of </a:t>
            </a:r>
            <a:r>
              <a:rPr lang="pl-PL" sz="1432" dirty="0" err="1"/>
              <a:t>socialism</a:t>
            </a:r>
            <a:r>
              <a:rPr lang="pl-PL" sz="1432" dirty="0"/>
              <a:t> </a:t>
            </a:r>
            <a:r>
              <a:rPr lang="pl-PL" sz="1432" dirty="0" err="1"/>
              <a:t>remnants</a:t>
            </a:r>
            <a:endParaRPr lang="pl-PL" sz="1432" dirty="0"/>
          </a:p>
        </p:txBody>
      </p:sp>
      <p:sp>
        <p:nvSpPr>
          <p:cNvPr id="20" name="Strzałka w dół 19"/>
          <p:cNvSpPr/>
          <p:nvPr/>
        </p:nvSpPr>
        <p:spPr>
          <a:xfrm>
            <a:off x="7902575" y="4338638"/>
            <a:ext cx="398463" cy="227012"/>
          </a:xfrm>
          <a:prstGeom prst="downArrow">
            <a:avLst>
              <a:gd name="adj1" fmla="val 50000"/>
              <a:gd name="adj2" fmla="val 700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32"/>
          </a:p>
        </p:txBody>
      </p:sp>
      <p:sp>
        <p:nvSpPr>
          <p:cNvPr id="21" name="Prostokąt 20"/>
          <p:cNvSpPr/>
          <p:nvPr/>
        </p:nvSpPr>
        <p:spPr>
          <a:xfrm>
            <a:off x="6683375" y="4622800"/>
            <a:ext cx="1049338" cy="1477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32" dirty="0" err="1"/>
              <a:t>Multiformats</a:t>
            </a:r>
            <a:r>
              <a:rPr lang="pl-PL" sz="1432" dirty="0"/>
              <a:t> </a:t>
            </a:r>
            <a:r>
              <a:rPr lang="pl-PL" sz="1432" dirty="0" err="1"/>
              <a:t>based</a:t>
            </a:r>
            <a:r>
              <a:rPr lang="pl-PL" sz="1432" dirty="0"/>
              <a:t> on wholesale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7805738" y="4622800"/>
            <a:ext cx="1377950" cy="1477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32" dirty="0" err="1"/>
              <a:t>Producer’s</a:t>
            </a:r>
            <a:r>
              <a:rPr lang="pl-PL" sz="1432" dirty="0"/>
              <a:t> </a:t>
            </a:r>
            <a:r>
              <a:rPr lang="pl-PL" sz="1432" dirty="0" err="1"/>
              <a:t>chains</a:t>
            </a:r>
            <a:r>
              <a:rPr lang="pl-PL" sz="1432" dirty="0"/>
              <a:t> of </a:t>
            </a:r>
            <a:r>
              <a:rPr lang="pl-PL" sz="1432" dirty="0" err="1"/>
              <a:t>retailing</a:t>
            </a:r>
            <a:r>
              <a:rPr lang="pl-PL" sz="1432" dirty="0"/>
              <a:t> 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9231313" y="4622800"/>
            <a:ext cx="1722437" cy="1477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32" dirty="0" err="1"/>
              <a:t>Other</a:t>
            </a:r>
            <a:r>
              <a:rPr lang="pl-PL" sz="1432" dirty="0"/>
              <a:t> </a:t>
            </a:r>
            <a:r>
              <a:rPr lang="pl-PL" sz="1432" dirty="0" err="1"/>
              <a:t>concepts</a:t>
            </a:r>
            <a:r>
              <a:rPr lang="pl-PL" sz="1432" dirty="0"/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32" dirty="0" err="1"/>
              <a:t>Purchasing</a:t>
            </a:r>
            <a:r>
              <a:rPr lang="pl-PL" sz="1432" dirty="0"/>
              <a:t> </a:t>
            </a:r>
            <a:r>
              <a:rPr lang="pl-PL" sz="1432" dirty="0" err="1"/>
              <a:t>groups</a:t>
            </a:r>
            <a:r>
              <a:rPr lang="pl-PL" sz="1432" dirty="0"/>
              <a:t>, </a:t>
            </a:r>
            <a:r>
              <a:rPr lang="pl-PL" sz="1432" dirty="0" err="1"/>
              <a:t>partnerships</a:t>
            </a:r>
            <a:r>
              <a:rPr lang="pl-PL" sz="1432" dirty="0"/>
              <a:t>, </a:t>
            </a:r>
            <a:r>
              <a:rPr lang="pl-PL" sz="1432" dirty="0" err="1"/>
              <a:t>etc</a:t>
            </a:r>
            <a:endParaRPr lang="pl-PL" sz="1432" dirty="0"/>
          </a:p>
        </p:txBody>
      </p:sp>
      <p:pic>
        <p:nvPicPr>
          <p:cNvPr id="719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493713"/>
            <a:ext cx="10515600" cy="4984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dirty="0" smtClean="0"/>
              <a:t>                            </a:t>
            </a:r>
            <a:r>
              <a:rPr lang="pl-PL" b="1" dirty="0" err="1" smtClean="0"/>
              <a:t>National</a:t>
            </a:r>
            <a:r>
              <a:rPr lang="pl-PL" b="1" dirty="0" smtClean="0"/>
              <a:t> Market </a:t>
            </a:r>
            <a:r>
              <a:rPr lang="pl-PL" b="1" dirty="0" err="1" smtClean="0"/>
              <a:t>Potential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38200" y="1171575"/>
            <a:ext cx="10515600" cy="594995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Retail: 700 B PLN (ca.170 B Euro) – but food </a:t>
            </a:r>
            <a:r>
              <a:rPr lang="pl-PL" dirty="0" err="1" smtClean="0"/>
              <a:t>takes</a:t>
            </a:r>
            <a:r>
              <a:rPr lang="pl-PL" dirty="0" smtClean="0"/>
              <a:t> 34%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Wholesale: 980 B PLN (ca.245 B Euro) – food </a:t>
            </a:r>
            <a:r>
              <a:rPr lang="pl-PL" dirty="0" err="1" smtClean="0"/>
              <a:t>takes</a:t>
            </a:r>
            <a:r>
              <a:rPr lang="pl-PL" dirty="0" smtClean="0"/>
              <a:t> 15%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Commerce and </a:t>
            </a:r>
            <a:r>
              <a:rPr lang="pl-PL" dirty="0" err="1" smtClean="0"/>
              <a:t>repairs</a:t>
            </a:r>
            <a:r>
              <a:rPr lang="pl-PL" dirty="0"/>
              <a:t> </a:t>
            </a:r>
            <a:r>
              <a:rPr lang="pl-PL" dirty="0" err="1" smtClean="0"/>
              <a:t>give</a:t>
            </a:r>
            <a:r>
              <a:rPr lang="pl-PL" dirty="0" smtClean="0"/>
              <a:t> ca. 19% of GDP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The </a:t>
            </a:r>
            <a:r>
              <a:rPr lang="pl-PL" dirty="0" err="1" smtClean="0"/>
              <a:t>economy</a:t>
            </a:r>
            <a:r>
              <a:rPr lang="pl-PL" dirty="0" smtClean="0"/>
              <a:t> </a:t>
            </a:r>
            <a:r>
              <a:rPr lang="pl-PL" dirty="0" err="1" smtClean="0"/>
              <a:t>depends</a:t>
            </a:r>
            <a:r>
              <a:rPr lang="pl-PL" dirty="0" smtClean="0"/>
              <a:t> on </a:t>
            </a:r>
            <a:r>
              <a:rPr lang="pl-PL" dirty="0" err="1" smtClean="0"/>
              <a:t>domestic</a:t>
            </a:r>
            <a:r>
              <a:rPr lang="pl-PL" dirty="0" smtClean="0"/>
              <a:t> market (</a:t>
            </a:r>
            <a:r>
              <a:rPr lang="pl-PL" dirty="0" err="1" smtClean="0"/>
              <a:t>stability</a:t>
            </a:r>
            <a:r>
              <a:rPr lang="pl-PL" dirty="0" smtClean="0"/>
              <a:t>):</a:t>
            </a:r>
            <a:br>
              <a:rPr lang="pl-PL" dirty="0" smtClean="0"/>
            </a:br>
            <a:r>
              <a:rPr lang="pl-PL" dirty="0" smtClean="0"/>
              <a:t>56% of PKB </a:t>
            </a:r>
            <a:r>
              <a:rPr lang="pl-PL" dirty="0" err="1" smtClean="0"/>
              <a:t>comes</a:t>
            </a:r>
            <a:r>
              <a:rPr lang="pl-PL" dirty="0" smtClean="0"/>
              <a:t> from </a:t>
            </a:r>
            <a:r>
              <a:rPr lang="pl-PL" dirty="0" err="1" smtClean="0"/>
              <a:t>inside</a:t>
            </a:r>
            <a:r>
              <a:rPr lang="pl-PL" dirty="0" smtClean="0"/>
              <a:t> but high </a:t>
            </a:r>
            <a:r>
              <a:rPr lang="pl-PL" dirty="0" err="1" smtClean="0"/>
              <a:t>level</a:t>
            </a:r>
            <a:r>
              <a:rPr lang="pl-PL" dirty="0" smtClean="0"/>
              <a:t> of </a:t>
            </a:r>
            <a:r>
              <a:rPr lang="pl-PL" dirty="0" err="1" smtClean="0"/>
              <a:t>competition</a:t>
            </a:r>
            <a:r>
              <a:rPr lang="pl-PL" dirty="0" smtClean="0"/>
              <a:t> </a:t>
            </a:r>
            <a:r>
              <a:rPr lang="pl-PL" dirty="0" err="1" smtClean="0"/>
              <a:t>offers</a:t>
            </a:r>
            <a:r>
              <a:rPr lang="pl-PL" dirty="0" smtClean="0"/>
              <a:t> </a:t>
            </a:r>
            <a:r>
              <a:rPr lang="pl-PL" dirty="0" err="1" smtClean="0"/>
              <a:t>good</a:t>
            </a:r>
            <a:r>
              <a:rPr lang="pl-PL" dirty="0" smtClean="0"/>
              <a:t> </a:t>
            </a:r>
            <a:r>
              <a:rPr lang="pl-PL" dirty="0" err="1" smtClean="0"/>
              <a:t>price</a:t>
            </a:r>
            <a:r>
              <a:rPr lang="pl-PL" dirty="0" smtClean="0"/>
              <a:t> for </a:t>
            </a:r>
            <a:r>
              <a:rPr lang="pl-PL" dirty="0" err="1" smtClean="0"/>
              <a:t>exports</a:t>
            </a:r>
            <a:r>
              <a:rPr lang="pl-PL" dirty="0" smtClean="0"/>
              <a:t>, </a:t>
            </a:r>
            <a:r>
              <a:rPr lang="pl-PL" dirty="0" err="1" smtClean="0"/>
              <a:t>too</a:t>
            </a:r>
            <a:r>
              <a:rPr lang="pl-PL" dirty="0" smtClean="0"/>
              <a:t>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Total numer of  stores: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                  </a:t>
            </a:r>
            <a:r>
              <a:rPr lang="pl-PL" dirty="0" err="1" smtClean="0"/>
              <a:t>retail</a:t>
            </a:r>
            <a:r>
              <a:rPr lang="pl-PL" dirty="0" smtClean="0"/>
              <a:t>: 350.000 ( </a:t>
            </a:r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than</a:t>
            </a:r>
            <a:r>
              <a:rPr lang="pl-PL" dirty="0" smtClean="0"/>
              <a:t> 40 </a:t>
            </a:r>
            <a:r>
              <a:rPr lang="pl-PL" dirty="0" err="1" smtClean="0"/>
              <a:t>sqm</a:t>
            </a:r>
            <a:r>
              <a:rPr lang="pl-PL" dirty="0" smtClean="0"/>
              <a:t> – 140 </a:t>
            </a:r>
            <a:r>
              <a:rPr lang="pl-PL" dirty="0" err="1" smtClean="0"/>
              <a:t>ths</a:t>
            </a:r>
            <a:r>
              <a:rPr lang="pl-PL" dirty="0" smtClean="0"/>
              <a:t>)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                  wholesale: 4.000 (</a:t>
            </a:r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than</a:t>
            </a:r>
            <a:r>
              <a:rPr lang="pl-PL" dirty="0" smtClean="0"/>
              <a:t> 500 </a:t>
            </a:r>
            <a:r>
              <a:rPr lang="pl-PL" dirty="0" err="1" smtClean="0"/>
              <a:t>sqm</a:t>
            </a:r>
            <a:r>
              <a:rPr lang="pl-PL" dirty="0" smtClean="0"/>
              <a:t>)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proportions</a:t>
            </a:r>
            <a:r>
              <a:rPr lang="pl-PL" dirty="0" smtClean="0"/>
              <a:t> (</a:t>
            </a:r>
            <a:r>
              <a:rPr lang="pl-PL" dirty="0" err="1" smtClean="0"/>
              <a:t>sales</a:t>
            </a:r>
            <a:r>
              <a:rPr lang="pl-PL" dirty="0" smtClean="0"/>
              <a:t> </a:t>
            </a:r>
            <a:r>
              <a:rPr lang="pl-PL" dirty="0" err="1" smtClean="0"/>
              <a:t>shares</a:t>
            </a:r>
            <a:r>
              <a:rPr lang="pl-PL" dirty="0" smtClean="0"/>
              <a:t>):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dirty="0" err="1" smtClean="0"/>
              <a:t>Traditional</a:t>
            </a:r>
            <a:r>
              <a:rPr lang="pl-PL" dirty="0" smtClean="0"/>
              <a:t> </a:t>
            </a:r>
            <a:r>
              <a:rPr lang="pl-PL" dirty="0" err="1" smtClean="0"/>
              <a:t>commerce</a:t>
            </a:r>
            <a:r>
              <a:rPr lang="pl-PL" dirty="0" smtClean="0"/>
              <a:t> (</a:t>
            </a:r>
            <a:r>
              <a:rPr lang="pl-PL" dirty="0" err="1" smtClean="0"/>
              <a:t>incl.chained</a:t>
            </a:r>
            <a:r>
              <a:rPr lang="pl-PL" dirty="0" smtClean="0"/>
              <a:t> </a:t>
            </a:r>
            <a:r>
              <a:rPr lang="pl-PL" dirty="0" err="1" smtClean="0"/>
              <a:t>ones</a:t>
            </a:r>
            <a:r>
              <a:rPr lang="pl-PL" dirty="0" smtClean="0"/>
              <a:t>) – 43%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Modern </a:t>
            </a:r>
            <a:r>
              <a:rPr lang="pl-PL" dirty="0" err="1" smtClean="0"/>
              <a:t>distribution</a:t>
            </a:r>
            <a:r>
              <a:rPr lang="pl-PL" dirty="0" smtClean="0"/>
              <a:t>  - 57%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                  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669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                                 Food </a:t>
            </a:r>
            <a:r>
              <a:rPr lang="pl-PL" b="1" dirty="0" err="1"/>
              <a:t>P</a:t>
            </a:r>
            <a:r>
              <a:rPr lang="pl-PL" b="1" dirty="0" err="1" smtClean="0"/>
              <a:t>osition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38200" y="1128713"/>
            <a:ext cx="10515600" cy="54006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sz="22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200" dirty="0" smtClean="0"/>
              <a:t>Retail food </a:t>
            </a:r>
            <a:r>
              <a:rPr lang="pl-PL" sz="2200" dirty="0" err="1" smtClean="0"/>
              <a:t>sales</a:t>
            </a:r>
            <a:r>
              <a:rPr lang="pl-PL" sz="2200" dirty="0" smtClean="0"/>
              <a:t>: ca 270 B PLN (65 B Euro) - 34% of </a:t>
            </a:r>
            <a:r>
              <a:rPr lang="pl-PL" sz="2200" dirty="0" err="1" smtClean="0"/>
              <a:t>total</a:t>
            </a:r>
            <a:r>
              <a:rPr lang="pl-PL" sz="2200" dirty="0" smtClean="0"/>
              <a:t> </a:t>
            </a:r>
            <a:r>
              <a:rPr lang="pl-PL" sz="2200" dirty="0" err="1" smtClean="0"/>
              <a:t>retail</a:t>
            </a:r>
            <a:endParaRPr lang="pl-PL" sz="22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200" dirty="0" smtClean="0"/>
              <a:t>Wholesale food </a:t>
            </a:r>
            <a:r>
              <a:rPr lang="pl-PL" sz="2200" dirty="0" err="1" smtClean="0"/>
              <a:t>sales</a:t>
            </a:r>
            <a:r>
              <a:rPr lang="pl-PL" sz="2200" dirty="0" smtClean="0"/>
              <a:t>: ca 150 B PLN (ca. 38 B Euro) – 15%of </a:t>
            </a:r>
            <a:r>
              <a:rPr lang="pl-PL" sz="2200" dirty="0" err="1" smtClean="0"/>
              <a:t>total</a:t>
            </a:r>
            <a:r>
              <a:rPr lang="pl-PL" sz="2200" dirty="0" smtClean="0"/>
              <a:t> wholesale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200" dirty="0" smtClean="0"/>
              <a:t>food FMCG – 130 B PLN (ca. 33 B Euro)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2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200" dirty="0" smtClean="0"/>
              <a:t> Food </a:t>
            </a:r>
            <a:r>
              <a:rPr lang="pl-PL" sz="2200" dirty="0" err="1" smtClean="0"/>
              <a:t>exports</a:t>
            </a:r>
            <a:r>
              <a:rPr lang="pl-PL" sz="2200" dirty="0" smtClean="0"/>
              <a:t>: ca 20 B Euro/13% </a:t>
            </a:r>
            <a:r>
              <a:rPr lang="pl-PL" sz="2200" dirty="0" err="1" smtClean="0"/>
              <a:t>total</a:t>
            </a:r>
            <a:r>
              <a:rPr lang="pl-PL" sz="2200" dirty="0" smtClean="0"/>
              <a:t> </a:t>
            </a:r>
            <a:r>
              <a:rPr lang="pl-PL" sz="2200" dirty="0" err="1" smtClean="0"/>
              <a:t>exports</a:t>
            </a:r>
            <a:r>
              <a:rPr lang="pl-PL" sz="2200" dirty="0" smtClean="0"/>
              <a:t> /35% of </a:t>
            </a:r>
            <a:r>
              <a:rPr lang="pl-PL" sz="2200" dirty="0" err="1" smtClean="0"/>
              <a:t>national</a:t>
            </a:r>
            <a:r>
              <a:rPr lang="pl-PL" sz="2200" dirty="0" smtClean="0"/>
              <a:t> </a:t>
            </a:r>
            <a:r>
              <a:rPr lang="pl-PL" sz="2200" dirty="0" err="1" smtClean="0"/>
              <a:t>production</a:t>
            </a:r>
            <a:endParaRPr lang="pl-PL" sz="22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200" dirty="0" smtClean="0"/>
              <a:t>Food market </a:t>
            </a:r>
            <a:r>
              <a:rPr lang="pl-PL" sz="2200" dirty="0" err="1" smtClean="0"/>
              <a:t>is</a:t>
            </a:r>
            <a:r>
              <a:rPr lang="pl-PL" sz="2200" dirty="0" smtClean="0"/>
              <a:t> </a:t>
            </a:r>
            <a:r>
              <a:rPr lang="pl-PL" sz="2200" dirty="0" err="1" smtClean="0"/>
              <a:t>supplied</a:t>
            </a:r>
            <a:r>
              <a:rPr lang="pl-PL" sz="2200" dirty="0" smtClean="0"/>
              <a:t> by </a:t>
            </a:r>
            <a:r>
              <a:rPr lang="pl-PL" sz="2200" dirty="0" err="1" smtClean="0"/>
              <a:t>domestic</a:t>
            </a:r>
            <a:r>
              <a:rPr lang="pl-PL" sz="2200" dirty="0" smtClean="0"/>
              <a:t> products in 83% - </a:t>
            </a:r>
            <a:r>
              <a:rPr lang="pl-PL" sz="2200" dirty="0" err="1" smtClean="0"/>
              <a:t>largest</a:t>
            </a:r>
            <a:r>
              <a:rPr lang="pl-PL" sz="2200" dirty="0" smtClean="0"/>
              <a:t> % in the EU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200" dirty="0" smtClean="0"/>
              <a:t>Food SKU </a:t>
            </a:r>
            <a:r>
              <a:rPr lang="pl-PL" sz="2200" dirty="0" err="1" smtClean="0"/>
              <a:t>indice</a:t>
            </a:r>
            <a:r>
              <a:rPr lang="pl-PL" sz="2200" dirty="0" smtClean="0"/>
              <a:t> </a:t>
            </a:r>
            <a:r>
              <a:rPr lang="pl-PL" sz="2200" dirty="0" err="1" smtClean="0"/>
              <a:t>number</a:t>
            </a:r>
            <a:r>
              <a:rPr lang="pl-PL" sz="2200" dirty="0" smtClean="0"/>
              <a:t>: ca 250.000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2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200" dirty="0" err="1" smtClean="0"/>
              <a:t>HoReCa</a:t>
            </a:r>
            <a:r>
              <a:rPr lang="pl-PL" sz="2200" dirty="0" smtClean="0"/>
              <a:t>: ca. 26 B PLN (ca.8,5 B E)/ca.95 </a:t>
            </a:r>
            <a:r>
              <a:rPr lang="pl-PL" sz="2200" dirty="0" err="1" smtClean="0"/>
              <a:t>ths</a:t>
            </a:r>
            <a:r>
              <a:rPr lang="pl-PL" sz="2200" dirty="0" smtClean="0"/>
              <a:t> gastro-</a:t>
            </a:r>
            <a:r>
              <a:rPr lang="pl-PL" sz="2200" dirty="0" err="1" smtClean="0"/>
              <a:t>points</a:t>
            </a:r>
            <a:endParaRPr lang="pl-PL" sz="2200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200" dirty="0" smtClean="0"/>
              <a:t>                  - 3% of </a:t>
            </a:r>
            <a:r>
              <a:rPr lang="pl-PL" sz="2200" dirty="0" err="1" smtClean="0"/>
              <a:t>total</a:t>
            </a:r>
            <a:r>
              <a:rPr lang="pl-PL" sz="2200" dirty="0" smtClean="0"/>
              <a:t> </a:t>
            </a:r>
            <a:r>
              <a:rPr lang="pl-PL" sz="2200" dirty="0" err="1" smtClean="0"/>
              <a:t>consumption</a:t>
            </a:r>
            <a:r>
              <a:rPr lang="pl-PL" sz="2200" dirty="0" smtClean="0"/>
              <a:t> </a:t>
            </a:r>
            <a:r>
              <a:rPr lang="pl-PL" sz="2200" dirty="0" err="1" smtClean="0"/>
              <a:t>spendings</a:t>
            </a:r>
            <a:r>
              <a:rPr lang="pl-PL" sz="2200" dirty="0" smtClean="0"/>
              <a:t> – a </a:t>
            </a:r>
            <a:r>
              <a:rPr lang="pl-PL" sz="2200" dirty="0" err="1" smtClean="0"/>
              <a:t>perspective</a:t>
            </a:r>
            <a:endParaRPr lang="pl-PL" sz="2200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200" dirty="0" smtClean="0"/>
              <a:t>                  - </a:t>
            </a:r>
            <a:r>
              <a:rPr lang="pl-PL" sz="2200" dirty="0" err="1" smtClean="0"/>
              <a:t>fastest</a:t>
            </a:r>
            <a:r>
              <a:rPr lang="pl-PL" sz="2200" dirty="0" smtClean="0"/>
              <a:t> </a:t>
            </a:r>
            <a:r>
              <a:rPr lang="pl-PL" sz="2200" dirty="0" err="1" smtClean="0"/>
              <a:t>growth</a:t>
            </a:r>
            <a:r>
              <a:rPr lang="pl-PL" sz="2200" dirty="0" smtClean="0"/>
              <a:t> </a:t>
            </a:r>
            <a:r>
              <a:rPr lang="pl-PL" sz="2200" dirty="0" err="1" smtClean="0"/>
              <a:t>outside</a:t>
            </a:r>
            <a:r>
              <a:rPr lang="pl-PL" sz="2200" dirty="0" smtClean="0"/>
              <a:t> </a:t>
            </a:r>
            <a:r>
              <a:rPr lang="pl-PL" sz="2200" dirty="0" err="1" smtClean="0"/>
              <a:t>restaurants</a:t>
            </a:r>
            <a:endParaRPr lang="pl-PL" sz="22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200" dirty="0" smtClean="0"/>
              <a:t> </a:t>
            </a:r>
            <a:r>
              <a:rPr lang="pl-PL" sz="2200" dirty="0" err="1" smtClean="0"/>
              <a:t>Additional</a:t>
            </a:r>
            <a:r>
              <a:rPr lang="pl-PL" sz="2200" dirty="0" smtClean="0"/>
              <a:t> </a:t>
            </a:r>
            <a:r>
              <a:rPr lang="pl-PL" sz="2200" dirty="0" err="1" smtClean="0"/>
              <a:t>potential</a:t>
            </a:r>
            <a:r>
              <a:rPr lang="pl-PL" sz="2200" dirty="0" smtClean="0"/>
              <a:t> in </a:t>
            </a:r>
            <a:r>
              <a:rPr lang="pl-PL" sz="2200" dirty="0" err="1" smtClean="0"/>
              <a:t>seasonal</a:t>
            </a:r>
            <a:r>
              <a:rPr lang="pl-PL" sz="2200" dirty="0" smtClean="0"/>
              <a:t> stores and </a:t>
            </a:r>
            <a:r>
              <a:rPr lang="pl-PL" sz="2200" dirty="0" err="1" smtClean="0"/>
              <a:t>points</a:t>
            </a:r>
            <a:r>
              <a:rPr lang="pl-PL" sz="2200" dirty="0" smtClean="0"/>
              <a:t> (ca. 110 </a:t>
            </a:r>
            <a:r>
              <a:rPr lang="pl-PL" sz="2200" dirty="0" err="1" smtClean="0"/>
              <a:t>ths</a:t>
            </a:r>
            <a:r>
              <a:rPr lang="pl-PL" sz="2200" dirty="0" smtClean="0"/>
              <a:t>)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2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sz="2200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2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sz="2200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>
          <a:xfrm>
            <a:off x="2286000" y="212725"/>
            <a:ext cx="7851775" cy="847725"/>
          </a:xfrm>
        </p:spPr>
        <p:txBody>
          <a:bodyPr/>
          <a:lstStyle/>
          <a:p>
            <a:pPr algn="ctr" eaLnBrk="1" hangingPunct="1"/>
            <a:r>
              <a:rPr lang="pl-PL" altLang="pl-PL" b="1" smtClean="0"/>
              <a:t>Food Exports – fast growth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65188" y="1327150"/>
            <a:ext cx="9942512" cy="4849813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540" dirty="0"/>
              <a:t>1995 – 2013: </a:t>
            </a:r>
            <a:r>
              <a:rPr lang="pl-PL" sz="2540" dirty="0" err="1"/>
              <a:t>average</a:t>
            </a:r>
            <a:r>
              <a:rPr lang="pl-PL" sz="2540" dirty="0"/>
              <a:t>  </a:t>
            </a:r>
            <a:r>
              <a:rPr lang="pl-PL" sz="2540" dirty="0" err="1"/>
              <a:t>sales</a:t>
            </a:r>
            <a:r>
              <a:rPr lang="pl-PL" sz="2540" dirty="0"/>
              <a:t> </a:t>
            </a:r>
            <a:r>
              <a:rPr lang="pl-PL" sz="2540" dirty="0" err="1"/>
              <a:t>growth</a:t>
            </a:r>
            <a:r>
              <a:rPr lang="pl-PL" sz="2540" dirty="0"/>
              <a:t>. DYNAMICS!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540" dirty="0"/>
              <a:t>                           -  </a:t>
            </a:r>
            <a:r>
              <a:rPr lang="pl-PL" sz="2540" dirty="0" err="1"/>
              <a:t>domestic</a:t>
            </a:r>
            <a:r>
              <a:rPr lang="pl-PL" sz="2540" dirty="0"/>
              <a:t> 6,7% a </a:t>
            </a:r>
            <a:r>
              <a:rPr lang="pl-PL" sz="2540" dirty="0" err="1"/>
              <a:t>year</a:t>
            </a:r>
            <a:endParaRPr lang="pl-PL" sz="2540" dirty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540" dirty="0"/>
              <a:t>                           -  </a:t>
            </a:r>
            <a:r>
              <a:rPr lang="pl-PL" sz="2540" dirty="0" err="1"/>
              <a:t>exports</a:t>
            </a:r>
            <a:r>
              <a:rPr lang="pl-PL" sz="2540" dirty="0"/>
              <a:t> 14,1% a </a:t>
            </a:r>
            <a:r>
              <a:rPr lang="pl-PL" sz="2540" dirty="0" err="1" smtClean="0"/>
              <a:t>year</a:t>
            </a:r>
            <a:endParaRPr lang="pl-PL" sz="2540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54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540" dirty="0" err="1"/>
              <a:t>Despite</a:t>
            </a:r>
            <a:r>
              <a:rPr lang="pl-PL" sz="2540" dirty="0"/>
              <a:t> Russian </a:t>
            </a:r>
            <a:r>
              <a:rPr lang="pl-PL" sz="2540" dirty="0" err="1"/>
              <a:t>ebargoes</a:t>
            </a:r>
            <a:r>
              <a:rPr lang="pl-PL" sz="2540" dirty="0"/>
              <a:t> and EU-</a:t>
            </a:r>
            <a:r>
              <a:rPr lang="pl-PL" sz="2540" dirty="0" err="1"/>
              <a:t>markets</a:t>
            </a:r>
            <a:r>
              <a:rPr lang="pl-PL" sz="2540" dirty="0"/>
              <a:t> „</a:t>
            </a:r>
            <a:r>
              <a:rPr lang="pl-PL" sz="2540" dirty="0" err="1"/>
              <a:t>congestion</a:t>
            </a:r>
            <a:r>
              <a:rPr lang="pl-PL" sz="2540" dirty="0"/>
              <a:t>” -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540" dirty="0"/>
              <a:t>   </a:t>
            </a:r>
            <a:r>
              <a:rPr lang="pl-PL" sz="2540" dirty="0" err="1"/>
              <a:t>exports</a:t>
            </a:r>
            <a:r>
              <a:rPr lang="pl-PL" sz="2540" dirty="0"/>
              <a:t> </a:t>
            </a:r>
            <a:r>
              <a:rPr lang="pl-PL" sz="2540" dirty="0" err="1"/>
              <a:t>grow</a:t>
            </a:r>
            <a:r>
              <a:rPr lang="pl-PL" sz="2540" dirty="0"/>
              <a:t> (</a:t>
            </a:r>
            <a:r>
              <a:rPr lang="pl-PL" sz="2540" dirty="0" err="1"/>
              <a:t>est</a:t>
            </a:r>
            <a:r>
              <a:rPr lang="pl-PL" sz="2540" dirty="0"/>
              <a:t>. 6 -8% in 2014) </a:t>
            </a:r>
            <a:endParaRPr lang="pl-PL" sz="2540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54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540" dirty="0" err="1"/>
              <a:t>Producers</a:t>
            </a:r>
            <a:r>
              <a:rPr lang="pl-PL" sz="2540" dirty="0"/>
              <a:t> in </a:t>
            </a:r>
            <a:r>
              <a:rPr lang="pl-PL" sz="2540" dirty="0" err="1"/>
              <a:t>search</a:t>
            </a:r>
            <a:r>
              <a:rPr lang="pl-PL" sz="2540" dirty="0"/>
              <a:t> of </a:t>
            </a:r>
            <a:r>
              <a:rPr lang="pl-PL" sz="2540" dirty="0" err="1"/>
              <a:t>markets</a:t>
            </a:r>
            <a:r>
              <a:rPr lang="pl-PL" sz="2540" dirty="0"/>
              <a:t>’ – </a:t>
            </a:r>
            <a:r>
              <a:rPr lang="pl-PL" sz="2540" dirty="0" err="1"/>
              <a:t>promotion</a:t>
            </a:r>
            <a:r>
              <a:rPr lang="pl-PL" sz="2540" dirty="0"/>
              <a:t> </a:t>
            </a:r>
            <a:r>
              <a:rPr lang="pl-PL" sz="2540" dirty="0" err="1"/>
              <a:t>funds</a:t>
            </a:r>
            <a:r>
              <a:rPr lang="pl-PL" sz="2540" dirty="0"/>
              <a:t> and </a:t>
            </a:r>
            <a:r>
              <a:rPr lang="pl-PL" sz="2540" dirty="0" err="1"/>
              <a:t>strategies</a:t>
            </a:r>
            <a:r>
              <a:rPr lang="pl-PL" sz="2540" dirty="0"/>
              <a:t> </a:t>
            </a:r>
            <a:endParaRPr lang="pl-PL" sz="254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sz="2540" dirty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540" dirty="0" err="1"/>
              <a:t>Interesting</a:t>
            </a:r>
            <a:r>
              <a:rPr lang="pl-PL" sz="2540" dirty="0"/>
              <a:t> </a:t>
            </a:r>
            <a:r>
              <a:rPr lang="pl-PL" sz="2540" dirty="0" err="1"/>
              <a:t>circumstances</a:t>
            </a:r>
            <a:r>
              <a:rPr lang="pl-PL" sz="2540" dirty="0" smtClean="0"/>
              <a:t>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540" dirty="0" err="1" smtClean="0"/>
              <a:t>SMEs</a:t>
            </a:r>
            <a:r>
              <a:rPr lang="pl-PL" sz="2540" dirty="0" smtClean="0"/>
              <a:t> </a:t>
            </a:r>
            <a:r>
              <a:rPr lang="pl-PL" sz="2540" dirty="0"/>
              <a:t>of </a:t>
            </a:r>
            <a:r>
              <a:rPr lang="pl-PL" sz="2540" dirty="0" err="1"/>
              <a:t>good</a:t>
            </a:r>
            <a:r>
              <a:rPr lang="pl-PL" sz="2540" dirty="0"/>
              <a:t> </a:t>
            </a:r>
            <a:r>
              <a:rPr lang="pl-PL" sz="2540" dirty="0" err="1"/>
              <a:t>technological</a:t>
            </a:r>
            <a:r>
              <a:rPr lang="pl-PL" sz="2540" dirty="0"/>
              <a:t> standard </a:t>
            </a:r>
            <a:r>
              <a:rPr lang="pl-PL" sz="2540" dirty="0" err="1"/>
              <a:t>look</a:t>
            </a:r>
            <a:r>
              <a:rPr lang="pl-PL" sz="2540" dirty="0"/>
              <a:t> for partners to stand to challenge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540" dirty="0" err="1"/>
              <a:t>Transnational</a:t>
            </a:r>
            <a:r>
              <a:rPr lang="pl-PL" sz="2540" dirty="0"/>
              <a:t> </a:t>
            </a:r>
            <a:r>
              <a:rPr lang="pl-PL" sz="2540" dirty="0" err="1"/>
              <a:t>retailers</a:t>
            </a:r>
            <a:r>
              <a:rPr lang="pl-PL" sz="2540" dirty="0"/>
              <a:t> </a:t>
            </a:r>
            <a:r>
              <a:rPr lang="pl-PL" sz="2540" dirty="0" err="1"/>
              <a:t>look</a:t>
            </a:r>
            <a:r>
              <a:rPr lang="pl-PL" sz="2540" dirty="0"/>
              <a:t> for </a:t>
            </a:r>
            <a:r>
              <a:rPr lang="pl-PL" sz="2540" dirty="0" err="1"/>
              <a:t>new</a:t>
            </a:r>
            <a:r>
              <a:rPr lang="pl-PL" sz="2540" dirty="0"/>
              <a:t> </a:t>
            </a:r>
            <a:r>
              <a:rPr lang="pl-PL" sz="2540" dirty="0" err="1"/>
              <a:t>offers</a:t>
            </a:r>
            <a:r>
              <a:rPr lang="pl-PL" sz="2540" dirty="0"/>
              <a:t> in PL for the West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1851025" y="622300"/>
            <a:ext cx="8366125" cy="758825"/>
          </a:xfrm>
        </p:spPr>
        <p:txBody>
          <a:bodyPr/>
          <a:lstStyle/>
          <a:p>
            <a:pPr algn="ctr" eaLnBrk="1" hangingPunct="1"/>
            <a:r>
              <a:rPr lang="pl-PL" altLang="pl-PL" b="1" smtClean="0"/>
              <a:t>Wholesale – main players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963738" y="2012950"/>
          <a:ext cx="8366124" cy="3779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708"/>
                <a:gridCol w="2788708"/>
                <a:gridCol w="2788708"/>
              </a:tblGrid>
              <a:tr h="6299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dirty="0" smtClean="0"/>
                        <a:t>Company</a:t>
                      </a:r>
                    </a:p>
                  </a:txBody>
                  <a:tcPr marL="72749" marR="72749" marT="36364" marB="36364"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Market</a:t>
                      </a:r>
                      <a:r>
                        <a:rPr lang="pl-PL" sz="1500" baseline="0" dirty="0" smtClean="0"/>
                        <a:t> </a:t>
                      </a:r>
                      <a:r>
                        <a:rPr lang="pl-PL" sz="1500" baseline="0" dirty="0" err="1" smtClean="0"/>
                        <a:t>share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Sale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</a:tr>
              <a:tr h="629973"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Eurocash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22% -25% </a:t>
                      </a:r>
                      <a:r>
                        <a:rPr lang="pl-PL" sz="1500" dirty="0" err="1" smtClean="0"/>
                        <a:t>est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17 B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</a:tr>
              <a:tr h="629973"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Makro C&amp;C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 ca 7%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 7</a:t>
                      </a:r>
                      <a:r>
                        <a:rPr lang="pl-PL" sz="1500" baseline="0" dirty="0" smtClean="0"/>
                        <a:t> B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</a:tr>
              <a:tr h="629973"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Selgros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 ca 3,5%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 3,5 B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</a:tr>
              <a:tr h="629973">
                <a:tc>
                  <a:txBody>
                    <a:bodyPr/>
                    <a:lstStyle/>
                    <a:p>
                      <a:r>
                        <a:rPr lang="pl-PL" sz="1500" dirty="0" err="1" smtClean="0"/>
                        <a:t>BaćPol</a:t>
                      </a:r>
                      <a:r>
                        <a:rPr lang="pl-PL" sz="1500" dirty="0" smtClean="0"/>
                        <a:t>, Specjał, Kolporter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ca 2% </a:t>
                      </a:r>
                      <a:r>
                        <a:rPr lang="pl-PL" sz="1500" dirty="0" err="1" smtClean="0"/>
                        <a:t>each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 2 B </a:t>
                      </a:r>
                      <a:r>
                        <a:rPr lang="pl-PL" sz="1500" dirty="0" err="1" smtClean="0"/>
                        <a:t>each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</a:tr>
              <a:tr h="629973">
                <a:tc>
                  <a:txBody>
                    <a:bodyPr/>
                    <a:lstStyle/>
                    <a:p>
                      <a:r>
                        <a:rPr lang="pl-PL" sz="1500" dirty="0" err="1" smtClean="0"/>
                        <a:t>Others</a:t>
                      </a:r>
                      <a:r>
                        <a:rPr lang="pl-PL" sz="1500" baseline="0" dirty="0" smtClean="0"/>
                        <a:t> – 4000 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  <a:tc>
                  <a:txBody>
                    <a:bodyPr/>
                    <a:lstStyle/>
                    <a:p>
                      <a:r>
                        <a:rPr lang="pl-PL" sz="1500" baseline="0" dirty="0" smtClean="0"/>
                        <a:t>ca 60% 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 70 B</a:t>
                      </a:r>
                      <a:endParaRPr lang="pl-PL" sz="1500" dirty="0"/>
                    </a:p>
                  </a:txBody>
                  <a:tcPr marL="72749" marR="72749" marT="36364" marB="36364"/>
                </a:tc>
              </a:tr>
            </a:tbl>
          </a:graphicData>
        </a:graphic>
      </p:graphicFrame>
      <p:pic>
        <p:nvPicPr>
          <p:cNvPr id="1129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Retail FMCG – top 10 (modern </a:t>
            </a:r>
            <a:r>
              <a:rPr lang="pl-PL" b="1" dirty="0" err="1" smtClean="0"/>
              <a:t>distribution</a:t>
            </a:r>
            <a:r>
              <a:rPr lang="pl-PL" b="1" dirty="0" smtClean="0"/>
              <a:t>)</a:t>
            </a:r>
            <a:endParaRPr lang="pl-PL" sz="2864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274763" y="2152650"/>
          <a:ext cx="9004300" cy="34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1041"/>
                <a:gridCol w="2471826"/>
                <a:gridCol w="3001433"/>
              </a:tblGrid>
              <a:tr h="29465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Company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Market </a:t>
                      </a:r>
                      <a:r>
                        <a:rPr lang="pl-PL" sz="1400" dirty="0" err="1" smtClean="0"/>
                        <a:t>share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Sale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</a:tr>
              <a:tr h="29465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Biedronka (JMP)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14%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32 B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</a:tr>
              <a:tr h="29465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Auchan/Real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5,0%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10 B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</a:tr>
              <a:tr h="29465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Tesco 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4,9%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9,5</a:t>
                      </a:r>
                      <a:r>
                        <a:rPr lang="pl-PL" sz="1400" baseline="0" dirty="0" smtClean="0"/>
                        <a:t> B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</a:tr>
              <a:tr h="294650"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Lidl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4,7%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9,3 B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</a:tr>
              <a:tr h="29465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Carrefour 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4,6%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9,2 B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</a:tr>
              <a:tr h="29465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Grupa Specjał 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3,7%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7,4 B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</a:tr>
              <a:tr h="29465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Kaufland 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3,2%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6,4 B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</a:tr>
              <a:tr h="49838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GH Plus PL (P&amp;P,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baseline="0" dirty="0" err="1" smtClean="0"/>
                        <a:t>Polomarket</a:t>
                      </a:r>
                      <a:r>
                        <a:rPr lang="pl-PL" sz="1400" baseline="0" dirty="0" smtClean="0"/>
                        <a:t>, SPAR, Topaz)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2,2%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5,4 B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</a:tr>
              <a:tr h="29465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Leclerc 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1,2%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2,1 B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</a:tr>
              <a:tr h="29465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Netto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1,2%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2,1 B</a:t>
                      </a:r>
                      <a:endParaRPr lang="pl-PL" sz="1400" dirty="0"/>
                    </a:p>
                  </a:txBody>
                  <a:tcPr marL="72744" marR="72744" marT="34206" marB="34206"/>
                </a:tc>
              </a:tr>
            </a:tbl>
          </a:graphicData>
        </a:graphic>
      </p:graphicFrame>
      <p:pic>
        <p:nvPicPr>
          <p:cNvPr id="1234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        </a:t>
            </a:r>
            <a:r>
              <a:rPr lang="pl-PL" b="1" dirty="0" smtClean="0"/>
              <a:t>Retail </a:t>
            </a:r>
            <a:r>
              <a:rPr lang="pl-PL" b="1" dirty="0" err="1" smtClean="0"/>
              <a:t>formats</a:t>
            </a:r>
            <a:r>
              <a:rPr lang="pl-PL" b="1" dirty="0" smtClean="0"/>
              <a:t> – </a:t>
            </a:r>
            <a:r>
              <a:rPr lang="pl-PL" b="1" dirty="0" err="1" smtClean="0"/>
              <a:t>number</a:t>
            </a:r>
            <a:r>
              <a:rPr lang="pl-PL" b="1" dirty="0" smtClean="0"/>
              <a:t> of stores              </a:t>
            </a:r>
            <a:br>
              <a:rPr lang="pl-PL" b="1" dirty="0" smtClean="0"/>
            </a:br>
            <a:r>
              <a:rPr lang="pl-PL" b="1" dirty="0"/>
              <a:t> </a:t>
            </a:r>
            <a:r>
              <a:rPr lang="pl-PL" b="1" dirty="0" smtClean="0"/>
              <a:t>                       (market </a:t>
            </a:r>
            <a:r>
              <a:rPr lang="pl-PL" b="1" dirty="0" err="1" smtClean="0"/>
              <a:t>share</a:t>
            </a:r>
            <a:r>
              <a:rPr lang="pl-PL" b="1" dirty="0" smtClean="0"/>
              <a:t>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439863" y="1450975"/>
            <a:ext cx="9377362" cy="5248275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540" dirty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/>
              <a:t>Modern </a:t>
            </a:r>
            <a:r>
              <a:rPr lang="pl-PL" sz="2400" dirty="0" err="1"/>
              <a:t>chains</a:t>
            </a:r>
            <a:r>
              <a:rPr lang="pl-PL" sz="2400" dirty="0"/>
              <a:t> </a:t>
            </a:r>
            <a:r>
              <a:rPr lang="pl-PL" sz="2400" dirty="0" err="1"/>
              <a:t>contain</a:t>
            </a:r>
            <a:r>
              <a:rPr lang="pl-PL" sz="2400" dirty="0"/>
              <a:t> ca. 8000 stores </a:t>
            </a:r>
            <a:r>
              <a:rPr lang="pl-PL" sz="2400" dirty="0" err="1"/>
              <a:t>larger</a:t>
            </a:r>
            <a:r>
              <a:rPr lang="pl-PL" sz="2400" dirty="0"/>
              <a:t> </a:t>
            </a:r>
            <a:r>
              <a:rPr lang="pl-PL" sz="2400" dirty="0" err="1"/>
              <a:t>than</a:t>
            </a:r>
            <a:r>
              <a:rPr lang="pl-PL" sz="2400" dirty="0"/>
              <a:t> 400 </a:t>
            </a:r>
            <a:r>
              <a:rPr lang="pl-PL" sz="2400" dirty="0" err="1"/>
              <a:t>sqm</a:t>
            </a:r>
            <a:r>
              <a:rPr lang="pl-PL" sz="2400" dirty="0"/>
              <a:t>: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400" dirty="0"/>
              <a:t>570 – </a:t>
            </a:r>
            <a:r>
              <a:rPr lang="pl-PL" sz="2400" dirty="0" err="1"/>
              <a:t>hypermarkets</a:t>
            </a:r>
            <a:r>
              <a:rPr lang="pl-PL" sz="2400" dirty="0"/>
              <a:t> (12%)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400" dirty="0"/>
              <a:t>2300 - supermarkets (</a:t>
            </a:r>
            <a:r>
              <a:rPr lang="pl-PL" sz="2400" dirty="0" err="1"/>
              <a:t>incl</a:t>
            </a:r>
            <a:r>
              <a:rPr lang="pl-PL" sz="2400" dirty="0"/>
              <a:t>. 300mkw – ca. 2900) (17%)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400" dirty="0"/>
              <a:t>3500 – </a:t>
            </a:r>
            <a:r>
              <a:rPr lang="pl-PL" sz="2400" dirty="0" err="1"/>
              <a:t>dicounts</a:t>
            </a:r>
            <a:r>
              <a:rPr lang="pl-PL" sz="2400" dirty="0"/>
              <a:t> (post </a:t>
            </a:r>
            <a:r>
              <a:rPr lang="pl-PL" sz="2400" dirty="0" err="1"/>
              <a:t>discounts</a:t>
            </a:r>
            <a:r>
              <a:rPr lang="pl-PL" sz="2400" dirty="0"/>
              <a:t> – no hard </a:t>
            </a:r>
            <a:r>
              <a:rPr lang="pl-PL" sz="2400" dirty="0" err="1"/>
              <a:t>discount</a:t>
            </a:r>
            <a:r>
              <a:rPr lang="pl-PL" sz="2400" dirty="0"/>
              <a:t> in) (21%)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400" dirty="0"/>
              <a:t>460 – shopping </a:t>
            </a:r>
            <a:r>
              <a:rPr lang="pl-PL" sz="2400" dirty="0" err="1"/>
              <a:t>centers</a:t>
            </a:r>
            <a:r>
              <a:rPr lang="pl-PL" sz="2400" dirty="0"/>
              <a:t> of </a:t>
            </a:r>
            <a:r>
              <a:rPr lang="pl-PL" sz="2400" dirty="0" err="1"/>
              <a:t>varied</a:t>
            </a:r>
            <a:r>
              <a:rPr lang="pl-PL" sz="2400" dirty="0"/>
              <a:t> </a:t>
            </a:r>
            <a:r>
              <a:rPr lang="pl-PL" sz="2400" dirty="0" err="1"/>
              <a:t>concepts</a:t>
            </a:r>
            <a:endParaRPr lang="pl-PL" sz="2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400" dirty="0"/>
              <a:t>1500 - </a:t>
            </a:r>
            <a:r>
              <a:rPr lang="pl-PL" sz="2400" dirty="0" err="1"/>
              <a:t>others</a:t>
            </a:r>
            <a:r>
              <a:rPr lang="pl-PL" sz="2400" dirty="0"/>
              <a:t> (</a:t>
            </a:r>
            <a:r>
              <a:rPr lang="pl-PL" sz="2400" dirty="0" err="1"/>
              <a:t>salons</a:t>
            </a:r>
            <a:r>
              <a:rPr lang="pl-PL" sz="2400" dirty="0"/>
              <a:t>, </a:t>
            </a:r>
            <a:r>
              <a:rPr lang="pl-PL" sz="2400" dirty="0" err="1"/>
              <a:t>exposition</a:t>
            </a:r>
            <a:r>
              <a:rPr lang="pl-PL" sz="2400" dirty="0"/>
              <a:t> </a:t>
            </a:r>
            <a:r>
              <a:rPr lang="pl-PL" sz="2400" dirty="0" err="1"/>
              <a:t>halls</a:t>
            </a:r>
            <a:r>
              <a:rPr lang="pl-PL" sz="2400" dirty="0"/>
              <a:t>, </a:t>
            </a:r>
            <a:r>
              <a:rPr lang="pl-PL" sz="2400" dirty="0" err="1"/>
              <a:t>semi</a:t>
            </a:r>
            <a:r>
              <a:rPr lang="pl-PL" sz="2400" dirty="0"/>
              <a:t>-wholesale, </a:t>
            </a:r>
            <a:r>
              <a:rPr lang="pl-PL" sz="2400" dirty="0" err="1"/>
              <a:t>etc</a:t>
            </a:r>
            <a:r>
              <a:rPr lang="pl-PL" sz="2400" dirty="0" smtClean="0"/>
              <a:t>)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400" dirty="0"/>
              <a:t>ca. 35.000 </a:t>
            </a:r>
            <a:r>
              <a:rPr lang="pl-PL" sz="2400" dirty="0" err="1"/>
              <a:t>franchised</a:t>
            </a:r>
            <a:r>
              <a:rPr lang="pl-PL" sz="2400" dirty="0"/>
              <a:t> </a:t>
            </a:r>
            <a:r>
              <a:rPr lang="pl-PL" sz="2400" dirty="0" err="1"/>
              <a:t>traditional</a:t>
            </a:r>
            <a:r>
              <a:rPr lang="pl-PL" sz="2400" dirty="0"/>
              <a:t> stores (</a:t>
            </a:r>
            <a:r>
              <a:rPr lang="pl-PL" sz="2400" dirty="0" err="1"/>
              <a:t>av</a:t>
            </a:r>
            <a:r>
              <a:rPr lang="pl-PL" sz="2400" dirty="0"/>
              <a:t>. 200 </a:t>
            </a:r>
            <a:r>
              <a:rPr lang="pl-PL" sz="2400" dirty="0" err="1"/>
              <a:t>sqm</a:t>
            </a:r>
            <a:r>
              <a:rPr lang="pl-PL" sz="2400" dirty="0"/>
              <a:t>) (7%)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400" dirty="0"/>
              <a:t>Plus </a:t>
            </a:r>
            <a:r>
              <a:rPr lang="pl-PL" sz="2400" dirty="0" err="1"/>
              <a:t>traditional</a:t>
            </a:r>
            <a:r>
              <a:rPr lang="pl-PL" sz="2400" dirty="0"/>
              <a:t> stores: </a:t>
            </a:r>
            <a:r>
              <a:rPr lang="pl-PL" sz="2400" dirty="0" err="1"/>
              <a:t>hanged</a:t>
            </a:r>
            <a:r>
              <a:rPr lang="pl-PL" sz="2400" dirty="0"/>
              <a:t> on wholesale  (43%)           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540" dirty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8325" y="365125"/>
            <a:ext cx="105156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                      </a:t>
            </a:r>
            <a:r>
              <a:rPr lang="pl-PL" sz="4400" b="1" dirty="0" err="1" smtClean="0"/>
              <a:t>Phenomena</a:t>
            </a:r>
            <a:r>
              <a:rPr lang="pl-PL" sz="4400" b="1" dirty="0" smtClean="0"/>
              <a:t> of </a:t>
            </a:r>
            <a:r>
              <a:rPr lang="pl-PL" sz="4400" b="1" dirty="0" err="1" smtClean="0"/>
              <a:t>success</a:t>
            </a:r>
            <a:r>
              <a:rPr lang="pl-PL" sz="4400" b="1" dirty="0" smtClean="0"/>
              <a:t>… (1)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68325" y="1390650"/>
            <a:ext cx="11182350" cy="5307013"/>
          </a:xfrm>
        </p:spPr>
        <p:txBody>
          <a:bodyPr>
            <a:normAutofit fontScale="92500"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Lack of „hard </a:t>
            </a:r>
            <a:r>
              <a:rPr lang="pl-PL" dirty="0" err="1" smtClean="0"/>
              <a:t>discount</a:t>
            </a:r>
            <a:r>
              <a:rPr lang="pl-PL" dirty="0" smtClean="0"/>
              <a:t> stores”: the </a:t>
            </a:r>
            <a:r>
              <a:rPr lang="pl-PL" dirty="0" err="1" smtClean="0"/>
              <a:t>better</a:t>
            </a:r>
            <a:r>
              <a:rPr lang="pl-PL" dirty="0" smtClean="0"/>
              <a:t>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work</a:t>
            </a:r>
            <a:r>
              <a:rPr lang="pl-PL" dirty="0" smtClean="0"/>
              <a:t> the less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discounts</a:t>
            </a:r>
            <a:endParaRPr lang="pl-PL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AutoNum type="arabicPeriod"/>
              <a:defRPr/>
            </a:pPr>
            <a:endParaRPr lang="pl-PL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5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players</a:t>
            </a:r>
            <a:r>
              <a:rPr lang="pl-PL" dirty="0" smtClean="0"/>
              <a:t> – ca. 3600 stores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      - Biedronka: 2.550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      - </a:t>
            </a:r>
            <a:r>
              <a:rPr lang="pl-PL" dirty="0" err="1" smtClean="0"/>
              <a:t>Lidl</a:t>
            </a:r>
            <a:r>
              <a:rPr lang="pl-PL" dirty="0" smtClean="0"/>
              <a:t>: 550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      - Netto: 400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      - </a:t>
            </a:r>
            <a:r>
              <a:rPr lang="pl-PL" dirty="0" err="1" smtClean="0"/>
              <a:t>Aldi</a:t>
            </a:r>
            <a:r>
              <a:rPr lang="pl-PL" dirty="0" smtClean="0"/>
              <a:t>: 80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      - Czerwona Torebka: 40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 </a:t>
            </a:r>
            <a:r>
              <a:rPr lang="pl-PL" dirty="0" err="1" smtClean="0"/>
              <a:t>Discounts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not the </a:t>
            </a:r>
            <a:r>
              <a:rPr lang="pl-PL" dirty="0" err="1" smtClean="0"/>
              <a:t>cheapest</a:t>
            </a:r>
            <a:r>
              <a:rPr lang="pl-PL" dirty="0" smtClean="0"/>
              <a:t> stores (</a:t>
            </a:r>
            <a:r>
              <a:rPr lang="pl-PL" dirty="0" err="1" smtClean="0"/>
              <a:t>compete</a:t>
            </a:r>
            <a:r>
              <a:rPr lang="pl-PL" dirty="0" smtClean="0"/>
              <a:t> with </a:t>
            </a:r>
            <a:r>
              <a:rPr lang="pl-PL" dirty="0" err="1" smtClean="0"/>
              <a:t>quality</a:t>
            </a:r>
            <a:r>
              <a:rPr lang="pl-PL" dirty="0" smtClean="0"/>
              <a:t>, PL, </a:t>
            </a:r>
            <a:r>
              <a:rPr lang="pl-PL" dirty="0" err="1" smtClean="0"/>
              <a:t>replicable</a:t>
            </a:r>
            <a:r>
              <a:rPr lang="pl-PL" dirty="0" smtClean="0"/>
              <a:t> and „</a:t>
            </a:r>
            <a:r>
              <a:rPr lang="pl-PL" dirty="0" err="1" smtClean="0"/>
              <a:t>must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” gama)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err="1" smtClean="0"/>
              <a:t>This</a:t>
            </a:r>
            <a:r>
              <a:rPr lang="pl-PL" dirty="0" smtClean="0"/>
              <a:t> format </a:t>
            </a:r>
            <a:r>
              <a:rPr lang="pl-PL" dirty="0" err="1" smtClean="0"/>
              <a:t>shows</a:t>
            </a:r>
            <a:r>
              <a:rPr lang="pl-PL" dirty="0" smtClean="0"/>
              <a:t> </a:t>
            </a:r>
            <a:r>
              <a:rPr lang="pl-PL" dirty="0" err="1" smtClean="0"/>
              <a:t>competition</a:t>
            </a:r>
            <a:r>
              <a:rPr lang="pl-PL" dirty="0" smtClean="0"/>
              <a:t> </a:t>
            </a:r>
            <a:r>
              <a:rPr lang="pl-PL" dirty="0" err="1" smtClean="0"/>
              <a:t>referrence</a:t>
            </a:r>
            <a:r>
              <a:rPr lang="pl-PL" dirty="0" smtClean="0"/>
              <a:t> for </a:t>
            </a:r>
            <a:r>
              <a:rPr lang="pl-PL" dirty="0" err="1" smtClean="0"/>
              <a:t>franchisers</a:t>
            </a:r>
            <a:r>
              <a:rPr lang="pl-PL" dirty="0" smtClean="0"/>
              <a:t> and supermarket.  </a:t>
            </a:r>
            <a:endParaRPr lang="pl-PL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200"/>
            <a:ext cx="1655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230</TotalTime>
  <Words>1238</Words>
  <Application>Microsoft Office PowerPoint</Application>
  <PresentationFormat>Custom</PresentationFormat>
  <Paragraphs>240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Franklin Gothic Book</vt:lpstr>
      <vt:lpstr>Perpetua</vt:lpstr>
      <vt:lpstr>Wingdings 2</vt:lpstr>
      <vt:lpstr>Calibri</vt:lpstr>
      <vt:lpstr>Constantia</vt:lpstr>
      <vt:lpstr>Kapitał</vt:lpstr>
      <vt:lpstr>Polish Commerce Sector  An overview of potentials and opportunities</vt:lpstr>
      <vt:lpstr>Slide 2</vt:lpstr>
      <vt:lpstr>                            National Market Potential</vt:lpstr>
      <vt:lpstr>                                 Food Position</vt:lpstr>
      <vt:lpstr>Food Exports – fast growth</vt:lpstr>
      <vt:lpstr>Wholesale – main players</vt:lpstr>
      <vt:lpstr>Retail FMCG – top 10 (modern distribution)</vt:lpstr>
      <vt:lpstr>        Retail formats – number of stores                                       (market share)</vt:lpstr>
      <vt:lpstr>                      Phenomena of success… (1)</vt:lpstr>
      <vt:lpstr>Phenomena of success… (2)</vt:lpstr>
      <vt:lpstr>                  Phenomena of success…(3)</vt:lpstr>
      <vt:lpstr>Traditional Stores: sources of streghts </vt:lpstr>
      <vt:lpstr>   Structures Foster Flexibility in cooperation</vt:lpstr>
      <vt:lpstr>Main suggestion: have a partner</vt:lpstr>
      <vt:lpstr> In Search of Mutualities…</vt:lpstr>
      <vt:lpstr>                            E-Commerce</vt:lpstr>
      <vt:lpstr>Exports via chains</vt:lpstr>
      <vt:lpstr>Stores need products…(1) Meat and dairy </vt:lpstr>
      <vt:lpstr>Stoores need products…(2) Sweets (candies, cookies, chocolate, gelees…)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Polish Commerce.  How to be in?</dc:title>
  <dc:creator>Andrzej Faliński</dc:creator>
  <cp:lastModifiedBy>Bogumila Plachtej</cp:lastModifiedBy>
  <cp:revision>22</cp:revision>
  <dcterms:created xsi:type="dcterms:W3CDTF">2014-12-14T19:12:49Z</dcterms:created>
  <dcterms:modified xsi:type="dcterms:W3CDTF">2014-12-17T04:48:13Z</dcterms:modified>
</cp:coreProperties>
</file>